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en-GB"/>
    </a:defPPr>
    <a:lvl1pPr algn="l" defTabSz="457200" rtl="0" fontAlgn="base">
      <a:spcBef>
        <a:spcPct val="0"/>
      </a:spcBef>
      <a:spcAft>
        <a:spcPct val="0"/>
      </a:spcAft>
      <a:buClr>
        <a:srgbClr val="000000"/>
      </a:buClr>
      <a:buSzPct val="100000"/>
      <a:buFont typeface="Times New Roman" pitchFamily="18" charset="0"/>
      <a:defRPr sz="2800" kern="1200">
        <a:solidFill>
          <a:schemeClr val="bg1"/>
        </a:solidFill>
        <a:latin typeface="Arial" pitchFamily="34" charset="0"/>
        <a:ea typeface="+mn-ea"/>
        <a:cs typeface="Angsana New" pitchFamily="18" charset="-34"/>
      </a:defRPr>
    </a:lvl1pPr>
    <a:lvl2pPr marL="742950" indent="-285750" algn="l" defTabSz="457200" rtl="0" fontAlgn="base">
      <a:spcBef>
        <a:spcPct val="0"/>
      </a:spcBef>
      <a:spcAft>
        <a:spcPct val="0"/>
      </a:spcAft>
      <a:buClr>
        <a:srgbClr val="000000"/>
      </a:buClr>
      <a:buSzPct val="100000"/>
      <a:buFont typeface="Times New Roman" pitchFamily="18" charset="0"/>
      <a:defRPr sz="2800" kern="1200">
        <a:solidFill>
          <a:schemeClr val="bg1"/>
        </a:solidFill>
        <a:latin typeface="Arial" pitchFamily="34" charset="0"/>
        <a:ea typeface="+mn-ea"/>
        <a:cs typeface="Angsana New" pitchFamily="18" charset="-34"/>
      </a:defRPr>
    </a:lvl2pPr>
    <a:lvl3pPr marL="1143000" indent="-228600" algn="l" defTabSz="457200" rtl="0" fontAlgn="base">
      <a:spcBef>
        <a:spcPct val="0"/>
      </a:spcBef>
      <a:spcAft>
        <a:spcPct val="0"/>
      </a:spcAft>
      <a:buClr>
        <a:srgbClr val="000000"/>
      </a:buClr>
      <a:buSzPct val="100000"/>
      <a:buFont typeface="Times New Roman" pitchFamily="18" charset="0"/>
      <a:defRPr sz="2800" kern="1200">
        <a:solidFill>
          <a:schemeClr val="bg1"/>
        </a:solidFill>
        <a:latin typeface="Arial" pitchFamily="34" charset="0"/>
        <a:ea typeface="+mn-ea"/>
        <a:cs typeface="Angsana New" pitchFamily="18" charset="-34"/>
      </a:defRPr>
    </a:lvl3pPr>
    <a:lvl4pPr marL="1600200" indent="-228600" algn="l" defTabSz="457200" rtl="0" fontAlgn="base">
      <a:spcBef>
        <a:spcPct val="0"/>
      </a:spcBef>
      <a:spcAft>
        <a:spcPct val="0"/>
      </a:spcAft>
      <a:buClr>
        <a:srgbClr val="000000"/>
      </a:buClr>
      <a:buSzPct val="100000"/>
      <a:buFont typeface="Times New Roman" pitchFamily="18" charset="0"/>
      <a:defRPr sz="2800" kern="1200">
        <a:solidFill>
          <a:schemeClr val="bg1"/>
        </a:solidFill>
        <a:latin typeface="Arial" pitchFamily="34" charset="0"/>
        <a:ea typeface="+mn-ea"/>
        <a:cs typeface="Angsana New" pitchFamily="18" charset="-34"/>
      </a:defRPr>
    </a:lvl4pPr>
    <a:lvl5pPr marL="2057400" indent="-228600" algn="l" defTabSz="457200" rtl="0" fontAlgn="base">
      <a:spcBef>
        <a:spcPct val="0"/>
      </a:spcBef>
      <a:spcAft>
        <a:spcPct val="0"/>
      </a:spcAft>
      <a:buClr>
        <a:srgbClr val="000000"/>
      </a:buClr>
      <a:buSzPct val="100000"/>
      <a:buFont typeface="Times New Roman" pitchFamily="18" charset="0"/>
      <a:defRPr sz="2800" kern="1200">
        <a:solidFill>
          <a:schemeClr val="bg1"/>
        </a:solidFill>
        <a:latin typeface="Arial" pitchFamily="34" charset="0"/>
        <a:ea typeface="+mn-ea"/>
        <a:cs typeface="Angsana New" pitchFamily="18" charset="-34"/>
      </a:defRPr>
    </a:lvl5pPr>
    <a:lvl6pPr marL="2286000" algn="l" defTabSz="914400" rtl="0" eaLnBrk="1" latinLnBrk="0" hangingPunct="1">
      <a:defRPr sz="2800" kern="1200">
        <a:solidFill>
          <a:schemeClr val="bg1"/>
        </a:solidFill>
        <a:latin typeface="Arial" pitchFamily="34" charset="0"/>
        <a:ea typeface="+mn-ea"/>
        <a:cs typeface="Angsana New" pitchFamily="18" charset="-34"/>
      </a:defRPr>
    </a:lvl6pPr>
    <a:lvl7pPr marL="2743200" algn="l" defTabSz="914400" rtl="0" eaLnBrk="1" latinLnBrk="0" hangingPunct="1">
      <a:defRPr sz="2800" kern="1200">
        <a:solidFill>
          <a:schemeClr val="bg1"/>
        </a:solidFill>
        <a:latin typeface="Arial" pitchFamily="34" charset="0"/>
        <a:ea typeface="+mn-ea"/>
        <a:cs typeface="Angsana New" pitchFamily="18" charset="-34"/>
      </a:defRPr>
    </a:lvl7pPr>
    <a:lvl8pPr marL="3200400" algn="l" defTabSz="914400" rtl="0" eaLnBrk="1" latinLnBrk="0" hangingPunct="1">
      <a:defRPr sz="2800" kern="1200">
        <a:solidFill>
          <a:schemeClr val="bg1"/>
        </a:solidFill>
        <a:latin typeface="Arial" pitchFamily="34" charset="0"/>
        <a:ea typeface="+mn-ea"/>
        <a:cs typeface="Angsana New" pitchFamily="18" charset="-34"/>
      </a:defRPr>
    </a:lvl8pPr>
    <a:lvl9pPr marL="3657600" algn="l" defTabSz="914400" rtl="0" eaLnBrk="1" latinLnBrk="0" hangingPunct="1">
      <a:defRPr sz="2800" kern="1200">
        <a:solidFill>
          <a:schemeClr val="bg1"/>
        </a:solidFill>
        <a:latin typeface="Arial" pitchFamily="34" charset="0"/>
        <a:ea typeface="+mn-ea"/>
        <a:cs typeface="Angsana New" pitchFamily="18" charset="-3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360" cap="sq">
            <a:noFill/>
            <a:miter lim="800000"/>
            <a:headEnd/>
            <a:tailEnd/>
          </a:ln>
          <a:effectLst/>
        </p:spPr>
        <p:txBody>
          <a:bodyPr wrap="none" anchor="ctr"/>
          <a:lstStyle/>
          <a:p>
            <a:endParaRPr lang="th-TH"/>
          </a:p>
        </p:txBody>
      </p:sp>
      <p:sp>
        <p:nvSpPr>
          <p:cNvPr id="2050" name="AutoShape 2"/>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th-TH"/>
          </a:p>
        </p:txBody>
      </p:sp>
      <p:sp>
        <p:nvSpPr>
          <p:cNvPr id="2051" name="AutoShape 3"/>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th-TH"/>
          </a:p>
        </p:txBody>
      </p:sp>
      <p:sp>
        <p:nvSpPr>
          <p:cNvPr id="2052" name="AutoShape 4"/>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th-TH"/>
          </a:p>
        </p:txBody>
      </p:sp>
      <p:sp>
        <p:nvSpPr>
          <p:cNvPr id="2053" name="AutoShape 5"/>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th-TH"/>
          </a:p>
        </p:txBody>
      </p:sp>
      <p:sp>
        <p:nvSpPr>
          <p:cNvPr id="2054" name="AutoShape 6"/>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th-TH"/>
          </a:p>
        </p:txBody>
      </p:sp>
      <p:sp>
        <p:nvSpPr>
          <p:cNvPr id="2055" name="AutoShape 7"/>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th-TH"/>
          </a:p>
        </p:txBody>
      </p:sp>
      <p:sp>
        <p:nvSpPr>
          <p:cNvPr id="2056" name="AutoShape 8"/>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th-TH"/>
          </a:p>
        </p:txBody>
      </p:sp>
      <p:sp>
        <p:nvSpPr>
          <p:cNvPr id="2057" name="Text Box 9"/>
          <p:cNvSpPr txBox="1">
            <a:spLocks noChangeArrowheads="1"/>
          </p:cNvSpPr>
          <p:nvPr/>
        </p:nvSpPr>
        <p:spPr bwMode="auto">
          <a:xfrm>
            <a:off x="0" y="0"/>
            <a:ext cx="2971800" cy="457200"/>
          </a:xfrm>
          <a:prstGeom prst="rect">
            <a:avLst/>
          </a:prstGeom>
          <a:noFill/>
          <a:ln w="9525" cap="flat">
            <a:noFill/>
            <a:round/>
            <a:headEnd/>
            <a:tailEnd/>
          </a:ln>
          <a:effectLst/>
        </p:spPr>
        <p:txBody>
          <a:bodyPr wrap="none" anchor="ctr"/>
          <a:lstStyle/>
          <a:p>
            <a:endParaRPr lang="th-TH"/>
          </a:p>
        </p:txBody>
      </p:sp>
      <p:sp>
        <p:nvSpPr>
          <p:cNvPr id="2058" name="Rectangle 10"/>
          <p:cNvSpPr>
            <a:spLocks noGrp="1" noChangeArrowheads="1"/>
          </p:cNvSpPr>
          <p:nvPr>
            <p:ph type="dt"/>
          </p:nvPr>
        </p:nvSpPr>
        <p:spPr bwMode="auto">
          <a:xfrm>
            <a:off x="3884613" y="0"/>
            <a:ext cx="2959100" cy="444500"/>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defRPr>
            </a:lvl1pPr>
          </a:lstStyle>
          <a:p>
            <a:endParaRPr lang="th-TH"/>
          </a:p>
        </p:txBody>
      </p:sp>
      <p:sp>
        <p:nvSpPr>
          <p:cNvPr id="2059" name="Rectangle 11"/>
          <p:cNvSpPr>
            <a:spLocks noGrp="1" noRot="1" noChangeAspect="1" noChangeArrowheads="1"/>
          </p:cNvSpPr>
          <p:nvPr>
            <p:ph type="sldImg"/>
          </p:nvPr>
        </p:nvSpPr>
        <p:spPr bwMode="auto">
          <a:xfrm>
            <a:off x="1143000" y="685800"/>
            <a:ext cx="4559300" cy="3416300"/>
          </a:xfrm>
          <a:prstGeom prst="rect">
            <a:avLst/>
          </a:prstGeom>
          <a:noFill/>
          <a:ln w="12600" cap="sq">
            <a:solidFill>
              <a:srgbClr val="000000"/>
            </a:solidFill>
            <a:miter lim="800000"/>
            <a:headEnd/>
            <a:tailEnd/>
          </a:ln>
          <a:effectLst/>
        </p:spPr>
      </p:sp>
      <p:sp>
        <p:nvSpPr>
          <p:cNvPr id="2060" name="Rectangle 12"/>
          <p:cNvSpPr>
            <a:spLocks noGrp="1" noChangeArrowheads="1"/>
          </p:cNvSpPr>
          <p:nvPr>
            <p:ph type="body"/>
          </p:nvPr>
        </p:nvSpPr>
        <p:spPr bwMode="auto">
          <a:xfrm>
            <a:off x="685800" y="4343400"/>
            <a:ext cx="5473700" cy="4102100"/>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endParaRPr lang="th-TH" smtClean="0"/>
          </a:p>
        </p:txBody>
      </p:sp>
      <p:sp>
        <p:nvSpPr>
          <p:cNvPr id="2061" name="Text Box 13"/>
          <p:cNvSpPr txBox="1">
            <a:spLocks noChangeArrowheads="1"/>
          </p:cNvSpPr>
          <p:nvPr/>
        </p:nvSpPr>
        <p:spPr bwMode="auto">
          <a:xfrm>
            <a:off x="0" y="8685213"/>
            <a:ext cx="2971800" cy="457200"/>
          </a:xfrm>
          <a:prstGeom prst="rect">
            <a:avLst/>
          </a:prstGeom>
          <a:noFill/>
          <a:ln w="9525" cap="flat">
            <a:noFill/>
            <a:round/>
            <a:headEnd/>
            <a:tailEnd/>
          </a:ln>
          <a:effectLst/>
        </p:spPr>
        <p:txBody>
          <a:bodyPr wrap="none" anchor="ctr"/>
          <a:lstStyle/>
          <a:p>
            <a:endParaRPr lang="th-TH"/>
          </a:p>
        </p:txBody>
      </p:sp>
      <p:sp>
        <p:nvSpPr>
          <p:cNvPr id="2062" name="Rectangle 14"/>
          <p:cNvSpPr>
            <a:spLocks noGrp="1" noChangeArrowheads="1"/>
          </p:cNvSpPr>
          <p:nvPr>
            <p:ph type="sldNum"/>
          </p:nvPr>
        </p:nvSpPr>
        <p:spPr bwMode="auto">
          <a:xfrm>
            <a:off x="3884613" y="8685213"/>
            <a:ext cx="2959100" cy="444500"/>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defRPr>
            </a:lvl1pPr>
          </a:lstStyle>
          <a:p>
            <a:fld id="{BADB7AFC-2978-418C-ACEA-4FB0C7A3D1F9}" type="slidenum">
              <a:rPr lang="th-TH"/>
              <a:pPr/>
              <a:t>‹#›</a:t>
            </a:fld>
            <a:endParaRPr lang="th-TH"/>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B490B30D-A0AD-4744-A4EF-B9D9FB4ED36E}" type="slidenum">
              <a:rPr lang="th-TH"/>
              <a:pPr/>
              <a:t>1</a:t>
            </a:fld>
            <a:endParaRPr lang="th-TH"/>
          </a:p>
        </p:txBody>
      </p:sp>
      <p:sp>
        <p:nvSpPr>
          <p:cNvPr id="4608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608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51E8C4EB-290B-43F5-8CA3-FABB10FC9D92}" type="slidenum">
              <a:rPr lang="th-TH"/>
              <a:pPr/>
              <a:t>10</a:t>
            </a:fld>
            <a:endParaRPr lang="th-TH"/>
          </a:p>
        </p:txBody>
      </p:sp>
      <p:sp>
        <p:nvSpPr>
          <p:cNvPr id="5529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32170257-F28E-4CEF-9AC8-1C86CC515BB8}" type="slidenum">
              <a:rPr lang="th-TH"/>
              <a:pPr/>
              <a:t>11</a:t>
            </a:fld>
            <a:endParaRPr lang="th-TH"/>
          </a:p>
        </p:txBody>
      </p:sp>
      <p:sp>
        <p:nvSpPr>
          <p:cNvPr id="5632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632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EED3C5BD-3B3C-4049-9E47-E084A46CEEF8}" type="slidenum">
              <a:rPr lang="th-TH"/>
              <a:pPr/>
              <a:t>12</a:t>
            </a:fld>
            <a:endParaRPr lang="th-TH"/>
          </a:p>
        </p:txBody>
      </p:sp>
      <p:sp>
        <p:nvSpPr>
          <p:cNvPr id="5734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7346"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8F670FE6-2D5A-4F14-B689-D95D28EF3D28}" type="slidenum">
              <a:rPr lang="th-TH"/>
              <a:pPr/>
              <a:t>13</a:t>
            </a:fld>
            <a:endParaRPr lang="th-TH"/>
          </a:p>
        </p:txBody>
      </p:sp>
      <p:sp>
        <p:nvSpPr>
          <p:cNvPr id="5836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8370"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14"/>
          <p:cNvSpPr>
            <a:spLocks noGrp="1" noChangeArrowheads="1"/>
          </p:cNvSpPr>
          <p:nvPr>
            <p:ph type="sldNum"/>
          </p:nvPr>
        </p:nvSpPr>
        <p:spPr>
          <a:ln/>
        </p:spPr>
        <p:txBody>
          <a:bodyPr/>
          <a:lstStyle/>
          <a:p>
            <a:fld id="{2947EB6D-C177-4EFD-B9D1-218577D76792}" type="slidenum">
              <a:rPr lang="th-TH"/>
              <a:pPr/>
              <a:t>14</a:t>
            </a:fld>
            <a:endParaRPr lang="th-TH"/>
          </a:p>
        </p:txBody>
      </p:sp>
      <p:sp>
        <p:nvSpPr>
          <p:cNvPr id="5939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9394"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pPr eaLnBrk="1" hangingPunct="1">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th-TH" sz="1800">
              <a:latin typeface="Calibri" pitchFamily="34" charset="0"/>
            </a:endParaRPr>
          </a:p>
        </p:txBody>
      </p:sp>
      <p:sp>
        <p:nvSpPr>
          <p:cNvPr id="59395"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6800" rIns="90000" bIns="46800" anchor="b"/>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A6AB6873-1C02-4FC6-8580-A327F95E96B2}" type="slidenum">
              <a:rPr lang="th-TH" sz="1200">
                <a:solidFill>
                  <a:srgbClr val="FFFFFF"/>
                </a:solidFill>
              </a:rPr>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14</a:t>
            </a:fld>
            <a:endParaRPr lang="th-TH" sz="1200">
              <a:solidFill>
                <a:srgbClr val="FFFFFF"/>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14"/>
          <p:cNvSpPr>
            <a:spLocks noGrp="1" noChangeArrowheads="1"/>
          </p:cNvSpPr>
          <p:nvPr>
            <p:ph type="sldNum"/>
          </p:nvPr>
        </p:nvSpPr>
        <p:spPr>
          <a:ln/>
        </p:spPr>
        <p:txBody>
          <a:bodyPr/>
          <a:lstStyle/>
          <a:p>
            <a:fld id="{8ABEC141-D82D-4AFB-87FA-E2C768F2C261}" type="slidenum">
              <a:rPr lang="th-TH"/>
              <a:pPr/>
              <a:t>15</a:t>
            </a:fld>
            <a:endParaRPr lang="th-TH"/>
          </a:p>
        </p:txBody>
      </p:sp>
      <p:sp>
        <p:nvSpPr>
          <p:cNvPr id="6041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0418"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pPr eaLnBrk="1" hangingPunct="1">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th-TH" sz="1800">
              <a:latin typeface="Calibri" pitchFamily="34" charset="0"/>
            </a:endParaRPr>
          </a:p>
        </p:txBody>
      </p:sp>
      <p:sp>
        <p:nvSpPr>
          <p:cNvPr id="60419"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6800" rIns="90000" bIns="46800" anchor="b"/>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3F086F5-CCAE-4EB2-B725-45FC30FCF0BF}" type="slidenum">
              <a:rPr lang="th-TH" sz="1200">
                <a:solidFill>
                  <a:srgbClr val="FFFFFF"/>
                </a:solidFill>
              </a:rPr>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15</a:t>
            </a:fld>
            <a:endParaRPr lang="th-TH" sz="1200">
              <a:solidFill>
                <a:srgbClr val="FFFFFF"/>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8DCDD45D-1329-40A5-98AC-DBA9A357E150}" type="slidenum">
              <a:rPr lang="th-TH"/>
              <a:pPr/>
              <a:t>16</a:t>
            </a:fld>
            <a:endParaRPr lang="th-TH"/>
          </a:p>
        </p:txBody>
      </p:sp>
      <p:sp>
        <p:nvSpPr>
          <p:cNvPr id="6144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144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23B80914-C8F5-4640-8752-DB053C406682}" type="slidenum">
              <a:rPr lang="th-TH"/>
              <a:pPr/>
              <a:t>17</a:t>
            </a:fld>
            <a:endParaRPr lang="th-TH"/>
          </a:p>
        </p:txBody>
      </p:sp>
      <p:sp>
        <p:nvSpPr>
          <p:cNvPr id="6246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2466"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14"/>
          <p:cNvSpPr>
            <a:spLocks noGrp="1" noChangeArrowheads="1"/>
          </p:cNvSpPr>
          <p:nvPr>
            <p:ph type="sldNum"/>
          </p:nvPr>
        </p:nvSpPr>
        <p:spPr>
          <a:ln/>
        </p:spPr>
        <p:txBody>
          <a:bodyPr/>
          <a:lstStyle/>
          <a:p>
            <a:fld id="{17958B12-96B9-46F0-8DD8-21F38AC976EA}" type="slidenum">
              <a:rPr lang="th-TH"/>
              <a:pPr/>
              <a:t>18</a:t>
            </a:fld>
            <a:endParaRPr lang="th-TH"/>
          </a:p>
        </p:txBody>
      </p:sp>
      <p:sp>
        <p:nvSpPr>
          <p:cNvPr id="6348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3490"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
        <p:nvSpPr>
          <p:cNvPr id="63491"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6800" rIns="90000" bIns="46800" anchor="b"/>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4B42555-18C6-449E-8164-01B4DCDC633D}" type="slidenum">
              <a:rPr lang="th-TH" sz="1200">
                <a:solidFill>
                  <a:srgbClr val="FFFFFF"/>
                </a:solidFill>
              </a:rPr>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18</a:t>
            </a:fld>
            <a:endParaRPr lang="th-TH" sz="1200">
              <a:solidFill>
                <a:srgbClr val="FFFFFF"/>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DFF045E9-95E1-4752-8DF8-8B1E79729008}" type="slidenum">
              <a:rPr lang="th-TH"/>
              <a:pPr/>
              <a:t>19</a:t>
            </a:fld>
            <a:endParaRPr lang="th-TH"/>
          </a:p>
        </p:txBody>
      </p:sp>
      <p:sp>
        <p:nvSpPr>
          <p:cNvPr id="6451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4514"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052AC475-2332-4CC2-AD6A-19A31117CCBF}" type="slidenum">
              <a:rPr lang="th-TH"/>
              <a:pPr/>
              <a:t>2</a:t>
            </a:fld>
            <a:endParaRPr lang="th-TH"/>
          </a:p>
        </p:txBody>
      </p:sp>
      <p:sp>
        <p:nvSpPr>
          <p:cNvPr id="4710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106"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C42886C1-2F28-4F88-9E0C-CDA48DD698F6}" type="slidenum">
              <a:rPr lang="th-TH"/>
              <a:pPr/>
              <a:t>20</a:t>
            </a:fld>
            <a:endParaRPr lang="th-TH"/>
          </a:p>
        </p:txBody>
      </p:sp>
      <p:sp>
        <p:nvSpPr>
          <p:cNvPr id="6553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5538"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D262FCA5-F6EB-437F-9077-35BCFD74EBDA}" type="slidenum">
              <a:rPr lang="th-TH"/>
              <a:pPr/>
              <a:t>21</a:t>
            </a:fld>
            <a:endParaRPr lang="th-TH"/>
          </a:p>
        </p:txBody>
      </p:sp>
      <p:sp>
        <p:nvSpPr>
          <p:cNvPr id="6656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656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380E7C5F-5A44-41F4-94AB-F26651940713}" type="slidenum">
              <a:rPr lang="th-TH"/>
              <a:pPr/>
              <a:t>22</a:t>
            </a:fld>
            <a:endParaRPr lang="th-TH"/>
          </a:p>
        </p:txBody>
      </p:sp>
      <p:sp>
        <p:nvSpPr>
          <p:cNvPr id="67585" name="Rectangle 1"/>
          <p:cNvSpPr txBox="1">
            <a:spLocks noGrp="1" noRot="1" noChangeAspect="1" noChangeArrowheads="1"/>
          </p:cNvSpPr>
          <p:nvPr>
            <p:ph type="sldImg"/>
          </p:nvPr>
        </p:nvSpPr>
        <p:spPr bwMode="auto">
          <a:xfrm>
            <a:off x="1144588" y="685800"/>
            <a:ext cx="4562475" cy="3422650"/>
          </a:xfrm>
          <a:prstGeom prst="rect">
            <a:avLst/>
          </a:prstGeom>
          <a:solidFill>
            <a:srgbClr val="FFFFFF"/>
          </a:solidFill>
          <a:ln>
            <a:solidFill>
              <a:srgbClr val="000000"/>
            </a:solidFill>
            <a:miter lim="800000"/>
            <a:headEnd/>
            <a:tailEnd/>
          </a:ln>
        </p:spPr>
      </p:sp>
      <p:sp>
        <p:nvSpPr>
          <p:cNvPr id="67586" name="Rectangle 2"/>
          <p:cNvSpPr txBox="1">
            <a:spLocks noGrp="1" noChangeArrowheads="1"/>
          </p:cNvSpPr>
          <p:nvPr>
            <p:ph type="body" idx="1"/>
          </p:nvPr>
        </p:nvSpPr>
        <p:spPr bwMode="auto">
          <a:xfrm>
            <a:off x="685800" y="4343400"/>
            <a:ext cx="5480050" cy="410845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8DAC5774-D08B-4F66-A6A9-2222E847C8AD}" type="slidenum">
              <a:rPr lang="th-TH"/>
              <a:pPr/>
              <a:t>23</a:t>
            </a:fld>
            <a:endParaRPr lang="th-TH"/>
          </a:p>
        </p:txBody>
      </p:sp>
      <p:sp>
        <p:nvSpPr>
          <p:cNvPr id="6860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8610"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E74D5ACE-58D4-42CE-95C9-974570AD5F8E}" type="slidenum">
              <a:rPr lang="th-TH"/>
              <a:pPr/>
              <a:t>24</a:t>
            </a:fld>
            <a:endParaRPr lang="th-TH"/>
          </a:p>
        </p:txBody>
      </p:sp>
      <p:sp>
        <p:nvSpPr>
          <p:cNvPr id="6963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9634"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9D9AD9F0-D79A-474B-A957-3376DBA98A04}" type="slidenum">
              <a:rPr lang="th-TH"/>
              <a:pPr/>
              <a:t>25</a:t>
            </a:fld>
            <a:endParaRPr lang="th-TH"/>
          </a:p>
        </p:txBody>
      </p:sp>
      <p:sp>
        <p:nvSpPr>
          <p:cNvPr id="7065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0658"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14537B6A-65E8-46E6-9754-22EA29BD26B9}" type="slidenum">
              <a:rPr lang="th-TH"/>
              <a:pPr/>
              <a:t>26</a:t>
            </a:fld>
            <a:endParaRPr lang="th-TH"/>
          </a:p>
        </p:txBody>
      </p:sp>
      <p:sp>
        <p:nvSpPr>
          <p:cNvPr id="7168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168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2DDF2B02-9DDC-4A23-B0AF-4E2C6840B11A}" type="slidenum">
              <a:rPr lang="th-TH"/>
              <a:pPr/>
              <a:t>27</a:t>
            </a:fld>
            <a:endParaRPr lang="th-TH"/>
          </a:p>
        </p:txBody>
      </p:sp>
      <p:sp>
        <p:nvSpPr>
          <p:cNvPr id="7270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2706"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539E5456-6B9D-498C-A058-39DC7D0E2DF1}" type="slidenum">
              <a:rPr lang="th-TH"/>
              <a:pPr/>
              <a:t>28</a:t>
            </a:fld>
            <a:endParaRPr lang="th-TH"/>
          </a:p>
        </p:txBody>
      </p:sp>
      <p:sp>
        <p:nvSpPr>
          <p:cNvPr id="7372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3730"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C8636461-60B1-4575-9FAB-5C457F409667}" type="slidenum">
              <a:rPr lang="th-TH"/>
              <a:pPr/>
              <a:t>29</a:t>
            </a:fld>
            <a:endParaRPr lang="th-TH"/>
          </a:p>
        </p:txBody>
      </p:sp>
      <p:sp>
        <p:nvSpPr>
          <p:cNvPr id="7475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4754"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834AC979-CDED-4C00-B9DA-23CA05D77BBD}" type="slidenum">
              <a:rPr lang="th-TH"/>
              <a:pPr/>
              <a:t>3</a:t>
            </a:fld>
            <a:endParaRPr lang="th-TH"/>
          </a:p>
        </p:txBody>
      </p:sp>
      <p:sp>
        <p:nvSpPr>
          <p:cNvPr id="4812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0"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5BE0858A-50C9-488E-B7EB-EDC2E2A7D5EB}" type="slidenum">
              <a:rPr lang="th-TH"/>
              <a:pPr/>
              <a:t>30</a:t>
            </a:fld>
            <a:endParaRPr lang="th-TH"/>
          </a:p>
        </p:txBody>
      </p:sp>
      <p:sp>
        <p:nvSpPr>
          <p:cNvPr id="75777" name="Rectangle 1"/>
          <p:cNvSpPr txBox="1">
            <a:spLocks noGrp="1" noRot="1" noChangeAspect="1" noChangeArrowheads="1"/>
          </p:cNvSpPr>
          <p:nvPr>
            <p:ph type="sldImg"/>
          </p:nvPr>
        </p:nvSpPr>
        <p:spPr bwMode="auto">
          <a:xfrm>
            <a:off x="1141413" y="695325"/>
            <a:ext cx="4572000" cy="3429000"/>
          </a:xfrm>
          <a:prstGeom prst="rect">
            <a:avLst/>
          </a:prstGeom>
          <a:solidFill>
            <a:srgbClr val="FFFFFF"/>
          </a:solidFill>
          <a:ln>
            <a:solidFill>
              <a:srgbClr val="000000"/>
            </a:solidFill>
            <a:miter lim="800000"/>
            <a:headEnd/>
            <a:tailEnd/>
          </a:ln>
        </p:spPr>
      </p:sp>
      <p:sp>
        <p:nvSpPr>
          <p:cNvPr id="75778"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F91F4054-6F0A-4971-9E77-6B95BF37A16D}" type="slidenum">
              <a:rPr lang="th-TH"/>
              <a:pPr/>
              <a:t>31</a:t>
            </a:fld>
            <a:endParaRPr lang="th-TH"/>
          </a:p>
        </p:txBody>
      </p:sp>
      <p:sp>
        <p:nvSpPr>
          <p:cNvPr id="76801" name="Rectangle 1"/>
          <p:cNvSpPr txBox="1">
            <a:spLocks noGrp="1" noRot="1" noChangeAspect="1" noChangeArrowheads="1"/>
          </p:cNvSpPr>
          <p:nvPr>
            <p:ph type="sldImg"/>
          </p:nvPr>
        </p:nvSpPr>
        <p:spPr bwMode="auto">
          <a:xfrm>
            <a:off x="1141413" y="695325"/>
            <a:ext cx="4572000" cy="3429000"/>
          </a:xfrm>
          <a:prstGeom prst="rect">
            <a:avLst/>
          </a:prstGeom>
          <a:solidFill>
            <a:srgbClr val="FFFFFF"/>
          </a:solidFill>
          <a:ln>
            <a:solidFill>
              <a:srgbClr val="000000"/>
            </a:solidFill>
            <a:miter lim="800000"/>
            <a:headEnd/>
            <a:tailEnd/>
          </a:ln>
        </p:spPr>
      </p:sp>
      <p:sp>
        <p:nvSpPr>
          <p:cNvPr id="7680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8CEC07EB-A89A-4F12-9B57-C861C74A11C5}" type="slidenum">
              <a:rPr lang="th-TH"/>
              <a:pPr/>
              <a:t>32</a:t>
            </a:fld>
            <a:endParaRPr lang="th-TH"/>
          </a:p>
        </p:txBody>
      </p:sp>
      <p:sp>
        <p:nvSpPr>
          <p:cNvPr id="77825" name="Rectangle 1"/>
          <p:cNvSpPr txBox="1">
            <a:spLocks noGrp="1" noRot="1" noChangeAspect="1" noChangeArrowheads="1"/>
          </p:cNvSpPr>
          <p:nvPr>
            <p:ph type="sldImg"/>
          </p:nvPr>
        </p:nvSpPr>
        <p:spPr bwMode="auto">
          <a:xfrm>
            <a:off x="1141413" y="695325"/>
            <a:ext cx="4572000" cy="3429000"/>
          </a:xfrm>
          <a:prstGeom prst="rect">
            <a:avLst/>
          </a:prstGeom>
          <a:solidFill>
            <a:srgbClr val="FFFFFF"/>
          </a:solidFill>
          <a:ln>
            <a:solidFill>
              <a:srgbClr val="000000"/>
            </a:solidFill>
            <a:miter lim="800000"/>
            <a:headEnd/>
            <a:tailEnd/>
          </a:ln>
        </p:spPr>
      </p:sp>
      <p:sp>
        <p:nvSpPr>
          <p:cNvPr id="77826"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9A360AB2-D3AD-403A-A9DA-A3946BEF10EC}" type="slidenum">
              <a:rPr lang="th-TH"/>
              <a:pPr/>
              <a:t>33</a:t>
            </a:fld>
            <a:endParaRPr lang="th-TH"/>
          </a:p>
        </p:txBody>
      </p:sp>
      <p:sp>
        <p:nvSpPr>
          <p:cNvPr id="78849" name="Rectangle 1"/>
          <p:cNvSpPr txBox="1">
            <a:spLocks noGrp="1" noRot="1" noChangeAspect="1" noChangeArrowheads="1"/>
          </p:cNvSpPr>
          <p:nvPr>
            <p:ph type="sldImg"/>
          </p:nvPr>
        </p:nvSpPr>
        <p:spPr bwMode="auto">
          <a:xfrm>
            <a:off x="1141413" y="695325"/>
            <a:ext cx="4572000" cy="3429000"/>
          </a:xfrm>
          <a:prstGeom prst="rect">
            <a:avLst/>
          </a:prstGeom>
          <a:solidFill>
            <a:srgbClr val="FFFFFF"/>
          </a:solidFill>
          <a:ln>
            <a:solidFill>
              <a:srgbClr val="000000"/>
            </a:solidFill>
            <a:miter lim="800000"/>
            <a:headEnd/>
            <a:tailEnd/>
          </a:ln>
        </p:spPr>
      </p:sp>
      <p:sp>
        <p:nvSpPr>
          <p:cNvPr id="78850"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53DEFEF1-ADEB-45E1-8107-FB4FC840B763}" type="slidenum">
              <a:rPr lang="th-TH"/>
              <a:pPr/>
              <a:t>34</a:t>
            </a:fld>
            <a:endParaRPr lang="th-TH"/>
          </a:p>
        </p:txBody>
      </p:sp>
      <p:sp>
        <p:nvSpPr>
          <p:cNvPr id="79873" name="Rectangle 1"/>
          <p:cNvSpPr txBox="1">
            <a:spLocks noGrp="1" noRot="1" noChangeAspect="1" noChangeArrowheads="1"/>
          </p:cNvSpPr>
          <p:nvPr>
            <p:ph type="sldImg"/>
          </p:nvPr>
        </p:nvSpPr>
        <p:spPr bwMode="auto">
          <a:xfrm>
            <a:off x="1141413" y="695325"/>
            <a:ext cx="4572000" cy="3429000"/>
          </a:xfrm>
          <a:prstGeom prst="rect">
            <a:avLst/>
          </a:prstGeom>
          <a:solidFill>
            <a:srgbClr val="FFFFFF"/>
          </a:solidFill>
          <a:ln>
            <a:solidFill>
              <a:srgbClr val="000000"/>
            </a:solidFill>
            <a:miter lim="800000"/>
            <a:headEnd/>
            <a:tailEnd/>
          </a:ln>
        </p:spPr>
      </p:sp>
      <p:sp>
        <p:nvSpPr>
          <p:cNvPr id="79874"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08E96D19-BC6F-4249-9B6A-128C2F07E01A}" type="slidenum">
              <a:rPr lang="th-TH"/>
              <a:pPr/>
              <a:t>35</a:t>
            </a:fld>
            <a:endParaRPr lang="th-TH"/>
          </a:p>
        </p:txBody>
      </p:sp>
      <p:sp>
        <p:nvSpPr>
          <p:cNvPr id="80897" name="Rectangle 1"/>
          <p:cNvSpPr txBox="1">
            <a:spLocks noGrp="1" noRot="1" noChangeAspect="1" noChangeArrowheads="1"/>
          </p:cNvSpPr>
          <p:nvPr>
            <p:ph type="sldImg"/>
          </p:nvPr>
        </p:nvSpPr>
        <p:spPr bwMode="auto">
          <a:xfrm>
            <a:off x="1141413" y="695325"/>
            <a:ext cx="4572000" cy="3429000"/>
          </a:xfrm>
          <a:prstGeom prst="rect">
            <a:avLst/>
          </a:prstGeom>
          <a:solidFill>
            <a:srgbClr val="FFFFFF"/>
          </a:solidFill>
          <a:ln>
            <a:solidFill>
              <a:srgbClr val="000000"/>
            </a:solidFill>
            <a:miter lim="800000"/>
            <a:headEnd/>
            <a:tailEnd/>
          </a:ln>
        </p:spPr>
      </p:sp>
      <p:sp>
        <p:nvSpPr>
          <p:cNvPr id="80898"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C7FC6052-8DB3-4D03-ADFD-411145C85760}" type="slidenum">
              <a:rPr lang="th-TH"/>
              <a:pPr/>
              <a:t>36</a:t>
            </a:fld>
            <a:endParaRPr lang="th-TH"/>
          </a:p>
        </p:txBody>
      </p:sp>
      <p:sp>
        <p:nvSpPr>
          <p:cNvPr id="81921" name="Rectangle 1"/>
          <p:cNvSpPr txBox="1">
            <a:spLocks noGrp="1" noRot="1" noChangeAspect="1" noChangeArrowheads="1"/>
          </p:cNvSpPr>
          <p:nvPr>
            <p:ph type="sldImg"/>
          </p:nvPr>
        </p:nvSpPr>
        <p:spPr bwMode="auto">
          <a:xfrm>
            <a:off x="1141413" y="695325"/>
            <a:ext cx="4572000" cy="3429000"/>
          </a:xfrm>
          <a:prstGeom prst="rect">
            <a:avLst/>
          </a:prstGeom>
          <a:solidFill>
            <a:srgbClr val="FFFFFF"/>
          </a:solidFill>
          <a:ln>
            <a:solidFill>
              <a:srgbClr val="000000"/>
            </a:solidFill>
            <a:miter lim="800000"/>
            <a:headEnd/>
            <a:tailEnd/>
          </a:ln>
        </p:spPr>
      </p:sp>
      <p:sp>
        <p:nvSpPr>
          <p:cNvPr id="8192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3D3ADF12-8641-441B-B269-BA8B73196279}" type="slidenum">
              <a:rPr lang="th-TH"/>
              <a:pPr/>
              <a:t>37</a:t>
            </a:fld>
            <a:endParaRPr lang="th-TH"/>
          </a:p>
        </p:txBody>
      </p:sp>
      <p:sp>
        <p:nvSpPr>
          <p:cNvPr id="82945" name="Rectangle 1"/>
          <p:cNvSpPr txBox="1">
            <a:spLocks noGrp="1" noRot="1" noChangeAspect="1" noChangeArrowheads="1"/>
          </p:cNvSpPr>
          <p:nvPr>
            <p:ph type="sldImg"/>
          </p:nvPr>
        </p:nvSpPr>
        <p:spPr bwMode="auto">
          <a:xfrm>
            <a:off x="1141413" y="695325"/>
            <a:ext cx="4572000" cy="3429000"/>
          </a:xfrm>
          <a:prstGeom prst="rect">
            <a:avLst/>
          </a:prstGeom>
          <a:solidFill>
            <a:srgbClr val="FFFFFF"/>
          </a:solidFill>
          <a:ln>
            <a:solidFill>
              <a:srgbClr val="000000"/>
            </a:solidFill>
            <a:miter lim="800000"/>
            <a:headEnd/>
            <a:tailEnd/>
          </a:ln>
        </p:spPr>
      </p:sp>
      <p:sp>
        <p:nvSpPr>
          <p:cNvPr id="82946"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60CE9316-5693-4B7E-9B7A-C6A273058EF7}" type="slidenum">
              <a:rPr lang="th-TH"/>
              <a:pPr/>
              <a:t>38</a:t>
            </a:fld>
            <a:endParaRPr lang="th-TH"/>
          </a:p>
        </p:txBody>
      </p:sp>
      <p:sp>
        <p:nvSpPr>
          <p:cNvPr id="83969" name="Rectangle 1"/>
          <p:cNvSpPr txBox="1">
            <a:spLocks noGrp="1" noRot="1" noChangeAspect="1" noChangeArrowheads="1"/>
          </p:cNvSpPr>
          <p:nvPr>
            <p:ph type="sldImg"/>
          </p:nvPr>
        </p:nvSpPr>
        <p:spPr bwMode="auto">
          <a:xfrm>
            <a:off x="1144588" y="685800"/>
            <a:ext cx="4560887" cy="3421063"/>
          </a:xfrm>
          <a:prstGeom prst="rect">
            <a:avLst/>
          </a:prstGeom>
          <a:solidFill>
            <a:srgbClr val="FFFFFF"/>
          </a:solidFill>
          <a:ln>
            <a:solidFill>
              <a:srgbClr val="000000"/>
            </a:solidFill>
            <a:miter lim="800000"/>
            <a:headEnd/>
            <a:tailEnd/>
          </a:ln>
        </p:spPr>
      </p:sp>
      <p:sp>
        <p:nvSpPr>
          <p:cNvPr id="83970" name="Rectangle 2"/>
          <p:cNvSpPr txBox="1">
            <a:spLocks noGrp="1" noChangeArrowheads="1"/>
          </p:cNvSpPr>
          <p:nvPr>
            <p:ph type="body" idx="1"/>
          </p:nvPr>
        </p:nvSpPr>
        <p:spPr bwMode="auto">
          <a:xfrm>
            <a:off x="685800" y="4343400"/>
            <a:ext cx="5478463" cy="4106863"/>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0B975AEB-97DE-4B65-8AA3-6004E14758B7}" type="slidenum">
              <a:rPr lang="th-TH"/>
              <a:pPr/>
              <a:t>39</a:t>
            </a:fld>
            <a:endParaRPr lang="th-TH"/>
          </a:p>
        </p:txBody>
      </p:sp>
      <p:sp>
        <p:nvSpPr>
          <p:cNvPr id="84993" name="Rectangle 1"/>
          <p:cNvSpPr txBox="1">
            <a:spLocks noGrp="1" noRot="1" noChangeAspect="1" noChangeArrowheads="1"/>
          </p:cNvSpPr>
          <p:nvPr>
            <p:ph type="sldImg"/>
          </p:nvPr>
        </p:nvSpPr>
        <p:spPr bwMode="auto">
          <a:xfrm>
            <a:off x="1141413" y="695325"/>
            <a:ext cx="4572000" cy="3429000"/>
          </a:xfrm>
          <a:prstGeom prst="rect">
            <a:avLst/>
          </a:prstGeom>
          <a:solidFill>
            <a:srgbClr val="FFFFFF"/>
          </a:solidFill>
          <a:ln>
            <a:solidFill>
              <a:srgbClr val="000000"/>
            </a:solidFill>
            <a:miter lim="800000"/>
            <a:headEnd/>
            <a:tailEnd/>
          </a:ln>
        </p:spPr>
      </p:sp>
      <p:sp>
        <p:nvSpPr>
          <p:cNvPr id="84994"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67F56222-E48B-40FE-9B52-FC37F04D9A56}" type="slidenum">
              <a:rPr lang="th-TH"/>
              <a:pPr/>
              <a:t>4</a:t>
            </a:fld>
            <a:endParaRPr lang="th-TH"/>
          </a:p>
        </p:txBody>
      </p:sp>
      <p:sp>
        <p:nvSpPr>
          <p:cNvPr id="4915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9154"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7762061D-77E5-4EB7-81D9-FE2BF62F87D4}" type="slidenum">
              <a:rPr lang="th-TH"/>
              <a:pPr/>
              <a:t>40</a:t>
            </a:fld>
            <a:endParaRPr lang="th-TH"/>
          </a:p>
        </p:txBody>
      </p:sp>
      <p:sp>
        <p:nvSpPr>
          <p:cNvPr id="86017"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86018" name="Rectangle 2"/>
          <p:cNvSpPr txBox="1">
            <a:spLocks noGrp="1" noChangeArrowheads="1"/>
          </p:cNvSpPr>
          <p:nvPr>
            <p:ph type="body" idx="1"/>
          </p:nvPr>
        </p:nvSpPr>
        <p:spPr bwMode="auto">
          <a:xfrm>
            <a:off x="685800" y="4343400"/>
            <a:ext cx="5475288" cy="4103688"/>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EC8DE18A-E8D9-49F1-83CE-45414A712306}" type="slidenum">
              <a:rPr lang="th-TH"/>
              <a:pPr/>
              <a:t>41</a:t>
            </a:fld>
            <a:endParaRPr lang="th-TH"/>
          </a:p>
        </p:txBody>
      </p:sp>
      <p:sp>
        <p:nvSpPr>
          <p:cNvPr id="87041"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87042" name="Rectangle 2"/>
          <p:cNvSpPr txBox="1">
            <a:spLocks noGrp="1" noChangeArrowheads="1"/>
          </p:cNvSpPr>
          <p:nvPr>
            <p:ph type="body" idx="1"/>
          </p:nvPr>
        </p:nvSpPr>
        <p:spPr bwMode="auto">
          <a:xfrm>
            <a:off x="685800" y="4343400"/>
            <a:ext cx="5475288" cy="4103688"/>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96F8E103-88FF-4F6C-8123-0884C0D103CE}" type="slidenum">
              <a:rPr lang="th-TH"/>
              <a:pPr/>
              <a:t>42</a:t>
            </a:fld>
            <a:endParaRPr lang="th-TH"/>
          </a:p>
        </p:txBody>
      </p:sp>
      <p:sp>
        <p:nvSpPr>
          <p:cNvPr id="88065"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88066" name="Rectangle 2"/>
          <p:cNvSpPr txBox="1">
            <a:spLocks noGrp="1" noChangeArrowheads="1"/>
          </p:cNvSpPr>
          <p:nvPr>
            <p:ph type="body" idx="1"/>
          </p:nvPr>
        </p:nvSpPr>
        <p:spPr bwMode="auto">
          <a:xfrm>
            <a:off x="685800" y="4343400"/>
            <a:ext cx="5475288" cy="4103688"/>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61AECA4E-6F3B-4A10-9E05-809CEC4F2AFE}" type="slidenum">
              <a:rPr lang="th-TH"/>
              <a:pPr/>
              <a:t>5</a:t>
            </a:fld>
            <a:endParaRPr lang="th-TH"/>
          </a:p>
        </p:txBody>
      </p:sp>
      <p:sp>
        <p:nvSpPr>
          <p:cNvPr id="5017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0178"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6028B84D-90B5-417A-A202-F0735A6DDA48}" type="slidenum">
              <a:rPr lang="th-TH"/>
              <a:pPr/>
              <a:t>6</a:t>
            </a:fld>
            <a:endParaRPr lang="th-TH"/>
          </a:p>
        </p:txBody>
      </p:sp>
      <p:sp>
        <p:nvSpPr>
          <p:cNvPr id="5120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1202"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99B27977-0A91-49C8-B189-E995C78564E0}" type="slidenum">
              <a:rPr lang="th-TH"/>
              <a:pPr/>
              <a:t>7</a:t>
            </a:fld>
            <a:endParaRPr lang="th-TH"/>
          </a:p>
        </p:txBody>
      </p:sp>
      <p:sp>
        <p:nvSpPr>
          <p:cNvPr id="5222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2226"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BB120039-7A6E-4E89-B364-D0FC63E7C4CF}" type="slidenum">
              <a:rPr lang="th-TH"/>
              <a:pPr/>
              <a:t>8</a:t>
            </a:fld>
            <a:endParaRPr lang="th-TH"/>
          </a:p>
        </p:txBody>
      </p:sp>
      <p:sp>
        <p:nvSpPr>
          <p:cNvPr id="5324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3250"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4"/>
          <p:cNvSpPr>
            <a:spLocks noGrp="1" noChangeArrowheads="1"/>
          </p:cNvSpPr>
          <p:nvPr>
            <p:ph type="sldNum"/>
          </p:nvPr>
        </p:nvSpPr>
        <p:spPr>
          <a:ln/>
        </p:spPr>
        <p:txBody>
          <a:bodyPr/>
          <a:lstStyle/>
          <a:p>
            <a:fld id="{9ED74C7E-5B75-41BB-8EB5-3BD037467004}" type="slidenum">
              <a:rPr lang="th-TH"/>
              <a:pPr/>
              <a:t>9</a:t>
            </a:fld>
            <a:endParaRPr lang="th-TH"/>
          </a:p>
        </p:txBody>
      </p:sp>
      <p:sp>
        <p:nvSpPr>
          <p:cNvPr id="54273"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4274" name="Rectangle 2"/>
          <p:cNvSpPr txBox="1">
            <a:spLocks noGrp="1"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th-T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h-TH"/>
          </a:p>
        </p:txBody>
      </p:sp>
      <p:sp>
        <p:nvSpPr>
          <p:cNvPr id="4" name="Slide Number Placeholder 3"/>
          <p:cNvSpPr>
            <a:spLocks noGrp="1"/>
          </p:cNvSpPr>
          <p:nvPr>
            <p:ph type="sldNum" idx="10"/>
          </p:nvPr>
        </p:nvSpPr>
        <p:spPr/>
        <p:txBody>
          <a:bodyPr/>
          <a:lstStyle>
            <a:lvl1pPr>
              <a:defRPr/>
            </a:lvl1pPr>
          </a:lstStyle>
          <a:p>
            <a:fld id="{EDDDD7B6-A17B-4013-905A-8BEF4AB7423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Slide Number Placeholder 3"/>
          <p:cNvSpPr>
            <a:spLocks noGrp="1"/>
          </p:cNvSpPr>
          <p:nvPr>
            <p:ph type="sldNum" idx="10"/>
          </p:nvPr>
        </p:nvSpPr>
        <p:spPr/>
        <p:txBody>
          <a:bodyPr/>
          <a:lstStyle>
            <a:lvl1pPr>
              <a:defRPr/>
            </a:lvl1pPr>
          </a:lstStyle>
          <a:p>
            <a:fld id="{51B8E189-AA5F-46DC-AF0B-A8347BD7ABF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9875" y="274638"/>
            <a:ext cx="2054225" cy="58388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0275" cy="5838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Slide Number Placeholder 3"/>
          <p:cNvSpPr>
            <a:spLocks noGrp="1"/>
          </p:cNvSpPr>
          <p:nvPr>
            <p:ph type="sldNum" idx="10"/>
          </p:nvPr>
        </p:nvSpPr>
        <p:spPr/>
        <p:txBody>
          <a:bodyPr/>
          <a:lstStyle>
            <a:lvl1pPr>
              <a:defRPr/>
            </a:lvl1pPr>
          </a:lstStyle>
          <a:p>
            <a:fld id="{D7507584-01C8-49B8-9D75-98EE2F2F206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Slide Number Placeholder 3"/>
          <p:cNvSpPr>
            <a:spLocks noGrp="1"/>
          </p:cNvSpPr>
          <p:nvPr>
            <p:ph type="sldNum" idx="10"/>
          </p:nvPr>
        </p:nvSpPr>
        <p:spPr/>
        <p:txBody>
          <a:bodyPr/>
          <a:lstStyle>
            <a:lvl1pPr>
              <a:defRPr/>
            </a:lvl1pPr>
          </a:lstStyle>
          <a:p>
            <a:fld id="{AD024B73-AAC7-4CAC-ACBB-DA1882241C5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idx="10"/>
          </p:nvPr>
        </p:nvSpPr>
        <p:spPr/>
        <p:txBody>
          <a:bodyPr/>
          <a:lstStyle>
            <a:lvl1pPr>
              <a:defRPr/>
            </a:lvl1pPr>
          </a:lstStyle>
          <a:p>
            <a:fld id="{A8E8D853-BFDB-459C-B4FA-61C8281EEFC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2250" cy="4513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1850" y="1600200"/>
            <a:ext cx="4032250" cy="4513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Slide Number Placeholder 4"/>
          <p:cNvSpPr>
            <a:spLocks noGrp="1"/>
          </p:cNvSpPr>
          <p:nvPr>
            <p:ph type="sldNum" idx="10"/>
          </p:nvPr>
        </p:nvSpPr>
        <p:spPr/>
        <p:txBody>
          <a:bodyPr/>
          <a:lstStyle>
            <a:lvl1pPr>
              <a:defRPr/>
            </a:lvl1pPr>
          </a:lstStyle>
          <a:p>
            <a:fld id="{CC702647-3392-4925-9977-74415530D19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Slide Number Placeholder 6"/>
          <p:cNvSpPr>
            <a:spLocks noGrp="1"/>
          </p:cNvSpPr>
          <p:nvPr>
            <p:ph type="sldNum" idx="10"/>
          </p:nvPr>
        </p:nvSpPr>
        <p:spPr/>
        <p:txBody>
          <a:bodyPr/>
          <a:lstStyle>
            <a:lvl1pPr>
              <a:defRPr/>
            </a:lvl1pPr>
          </a:lstStyle>
          <a:p>
            <a:fld id="{E3ABB35C-F157-4F06-A769-CC8A23A3342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Slide Number Placeholder 2"/>
          <p:cNvSpPr>
            <a:spLocks noGrp="1"/>
          </p:cNvSpPr>
          <p:nvPr>
            <p:ph type="sldNum" idx="10"/>
          </p:nvPr>
        </p:nvSpPr>
        <p:spPr/>
        <p:txBody>
          <a:bodyPr/>
          <a:lstStyle>
            <a:lvl1pPr>
              <a:defRPr/>
            </a:lvl1pPr>
          </a:lstStyle>
          <a:p>
            <a:fld id="{07ABDB40-0D44-4AF5-B2DA-7050695BAAC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fld id="{3917D1E9-926E-45B3-9B2C-4C981C26D0A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ABDA4946-10A3-4DED-8BC4-901F9EF423E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3846C7BD-15ED-44BA-B2BB-1A0E36935EC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274638"/>
            <a:ext cx="8216900" cy="1130300"/>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7200" y="1600200"/>
            <a:ext cx="8216900" cy="451326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Text Box 3"/>
          <p:cNvSpPr txBox="1">
            <a:spLocks noChangeArrowheads="1"/>
          </p:cNvSpPr>
          <p:nvPr/>
        </p:nvSpPr>
        <p:spPr bwMode="auto">
          <a:xfrm>
            <a:off x="457200" y="6278563"/>
            <a:ext cx="2133600" cy="520700"/>
          </a:xfrm>
          <a:prstGeom prst="rect">
            <a:avLst/>
          </a:prstGeom>
          <a:noFill/>
          <a:ln w="9525" cap="flat">
            <a:noFill/>
            <a:round/>
            <a:headEnd/>
            <a:tailEnd/>
          </a:ln>
          <a:effectLst/>
        </p:spPr>
        <p:txBody>
          <a:bodyPr wrap="none" anchor="ctr"/>
          <a:lstStyle/>
          <a:p>
            <a:endParaRPr lang="th-TH"/>
          </a:p>
        </p:txBody>
      </p:sp>
      <p:sp>
        <p:nvSpPr>
          <p:cNvPr id="1028" name="Text Box 4"/>
          <p:cNvSpPr txBox="1">
            <a:spLocks noChangeArrowheads="1"/>
          </p:cNvSpPr>
          <p:nvPr/>
        </p:nvSpPr>
        <p:spPr bwMode="auto">
          <a:xfrm>
            <a:off x="3124200" y="6278563"/>
            <a:ext cx="2895600" cy="520700"/>
          </a:xfrm>
          <a:prstGeom prst="rect">
            <a:avLst/>
          </a:prstGeom>
          <a:noFill/>
          <a:ln w="9525" cap="flat">
            <a:noFill/>
            <a:round/>
            <a:headEnd/>
            <a:tailEnd/>
          </a:ln>
          <a:effectLst/>
        </p:spPr>
        <p:txBody>
          <a:bodyPr wrap="none" anchor="ctr"/>
          <a:lstStyle/>
          <a:p>
            <a:endParaRPr lang="th-TH"/>
          </a:p>
        </p:txBody>
      </p:sp>
      <p:sp>
        <p:nvSpPr>
          <p:cNvPr id="1029" name="Rectangle 5"/>
          <p:cNvSpPr>
            <a:spLocks noGrp="1" noChangeArrowheads="1"/>
          </p:cNvSpPr>
          <p:nvPr>
            <p:ph type="sldNum"/>
          </p:nvPr>
        </p:nvSpPr>
        <p:spPr bwMode="auto">
          <a:xfrm>
            <a:off x="6553200" y="6278563"/>
            <a:ext cx="2120900" cy="519112"/>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defRPr>
            </a:lvl1pPr>
          </a:lstStyle>
          <a:p>
            <a:fld id="{FD045063-E8DC-43E2-A3FF-D2393B9C922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buClr>
          <a:srgbClr val="000000"/>
        </a:buClr>
        <a:buSzPct val="100000"/>
        <a:buFont typeface="Times New Roman" pitchFamily="18" charset="0"/>
        <a:defRPr sz="4400">
          <a:solidFill>
            <a:srgbClr val="FFFFFF"/>
          </a:solidFill>
          <a:latin typeface="+mj-lt"/>
          <a:ea typeface="+mj-ea"/>
          <a:cs typeface="+mj-cs"/>
        </a:defRPr>
      </a:lvl1pPr>
      <a:lvl2pPr marL="742950" indent="-285750" algn="ctr" defTabSz="457200" rtl="0" eaLnBrk="0" fontAlgn="base" hangingPunct="0">
        <a:spcBef>
          <a:spcPct val="0"/>
        </a:spcBef>
        <a:spcAft>
          <a:spcPct val="0"/>
        </a:spcAft>
        <a:buClr>
          <a:srgbClr val="000000"/>
        </a:buClr>
        <a:buSzPct val="100000"/>
        <a:buFont typeface="Times New Roman" pitchFamily="18" charset="0"/>
        <a:defRPr sz="4400">
          <a:solidFill>
            <a:srgbClr val="FFFFFF"/>
          </a:solidFill>
          <a:latin typeface="Calibri" pitchFamily="34" charset="0"/>
          <a:cs typeface="Angsana New" pitchFamily="18" charset="-34"/>
        </a:defRPr>
      </a:lvl2pPr>
      <a:lvl3pPr marL="1143000" indent="-228600" algn="ctr" defTabSz="457200" rtl="0" eaLnBrk="0" fontAlgn="base" hangingPunct="0">
        <a:spcBef>
          <a:spcPct val="0"/>
        </a:spcBef>
        <a:spcAft>
          <a:spcPct val="0"/>
        </a:spcAft>
        <a:buClr>
          <a:srgbClr val="000000"/>
        </a:buClr>
        <a:buSzPct val="100000"/>
        <a:buFont typeface="Times New Roman" pitchFamily="18" charset="0"/>
        <a:defRPr sz="4400">
          <a:solidFill>
            <a:srgbClr val="FFFFFF"/>
          </a:solidFill>
          <a:latin typeface="Calibri" pitchFamily="34" charset="0"/>
          <a:cs typeface="Angsana New" pitchFamily="18" charset="-34"/>
        </a:defRPr>
      </a:lvl3pPr>
      <a:lvl4pPr marL="1600200" indent="-228600" algn="ctr" defTabSz="457200" rtl="0" eaLnBrk="0" fontAlgn="base" hangingPunct="0">
        <a:spcBef>
          <a:spcPct val="0"/>
        </a:spcBef>
        <a:spcAft>
          <a:spcPct val="0"/>
        </a:spcAft>
        <a:buClr>
          <a:srgbClr val="000000"/>
        </a:buClr>
        <a:buSzPct val="100000"/>
        <a:buFont typeface="Times New Roman" pitchFamily="18" charset="0"/>
        <a:defRPr sz="4400">
          <a:solidFill>
            <a:srgbClr val="FFFFFF"/>
          </a:solidFill>
          <a:latin typeface="Calibri" pitchFamily="34" charset="0"/>
          <a:cs typeface="Angsana New" pitchFamily="18" charset="-34"/>
        </a:defRPr>
      </a:lvl4pPr>
      <a:lvl5pPr marL="2057400" indent="-228600" algn="ctr" defTabSz="457200" rtl="0" eaLnBrk="0" fontAlgn="base" hangingPunct="0">
        <a:spcBef>
          <a:spcPct val="0"/>
        </a:spcBef>
        <a:spcAft>
          <a:spcPct val="0"/>
        </a:spcAft>
        <a:buClr>
          <a:srgbClr val="000000"/>
        </a:buClr>
        <a:buSzPct val="100000"/>
        <a:buFont typeface="Times New Roman" pitchFamily="18" charset="0"/>
        <a:defRPr sz="4400">
          <a:solidFill>
            <a:srgbClr val="FFFFFF"/>
          </a:solidFill>
          <a:latin typeface="Calibri" pitchFamily="34" charset="0"/>
          <a:cs typeface="Angsana New" pitchFamily="18" charset="-34"/>
        </a:defRPr>
      </a:lvl5pPr>
      <a:lvl6pPr marL="2514600" indent="-228600" algn="ctr" defTabSz="457200" rtl="0" eaLnBrk="0" fontAlgn="base" hangingPunct="0">
        <a:spcBef>
          <a:spcPct val="0"/>
        </a:spcBef>
        <a:spcAft>
          <a:spcPct val="0"/>
        </a:spcAft>
        <a:buClr>
          <a:srgbClr val="000000"/>
        </a:buClr>
        <a:buSzPct val="100000"/>
        <a:buFont typeface="Times New Roman" pitchFamily="18" charset="0"/>
        <a:defRPr sz="4400">
          <a:solidFill>
            <a:srgbClr val="FFFFFF"/>
          </a:solidFill>
          <a:latin typeface="Calibri" pitchFamily="34" charset="0"/>
          <a:cs typeface="Angsana New" pitchFamily="18" charset="-34"/>
        </a:defRPr>
      </a:lvl6pPr>
      <a:lvl7pPr marL="2971800" indent="-228600" algn="ctr" defTabSz="457200" rtl="0" eaLnBrk="0" fontAlgn="base" hangingPunct="0">
        <a:spcBef>
          <a:spcPct val="0"/>
        </a:spcBef>
        <a:spcAft>
          <a:spcPct val="0"/>
        </a:spcAft>
        <a:buClr>
          <a:srgbClr val="000000"/>
        </a:buClr>
        <a:buSzPct val="100000"/>
        <a:buFont typeface="Times New Roman" pitchFamily="18" charset="0"/>
        <a:defRPr sz="4400">
          <a:solidFill>
            <a:srgbClr val="FFFFFF"/>
          </a:solidFill>
          <a:latin typeface="Calibri" pitchFamily="34" charset="0"/>
          <a:cs typeface="Angsana New" pitchFamily="18" charset="-34"/>
        </a:defRPr>
      </a:lvl7pPr>
      <a:lvl8pPr marL="3429000" indent="-228600" algn="ctr" defTabSz="457200" rtl="0" eaLnBrk="0" fontAlgn="base" hangingPunct="0">
        <a:spcBef>
          <a:spcPct val="0"/>
        </a:spcBef>
        <a:spcAft>
          <a:spcPct val="0"/>
        </a:spcAft>
        <a:buClr>
          <a:srgbClr val="000000"/>
        </a:buClr>
        <a:buSzPct val="100000"/>
        <a:buFont typeface="Times New Roman" pitchFamily="18" charset="0"/>
        <a:defRPr sz="4400">
          <a:solidFill>
            <a:srgbClr val="FFFFFF"/>
          </a:solidFill>
          <a:latin typeface="Calibri" pitchFamily="34" charset="0"/>
          <a:cs typeface="Angsana New" pitchFamily="18" charset="-34"/>
        </a:defRPr>
      </a:lvl8pPr>
      <a:lvl9pPr marL="3886200" indent="-228600" algn="ctr" defTabSz="457200" rtl="0" eaLnBrk="0" fontAlgn="base" hangingPunct="0">
        <a:spcBef>
          <a:spcPct val="0"/>
        </a:spcBef>
        <a:spcAft>
          <a:spcPct val="0"/>
        </a:spcAft>
        <a:buClr>
          <a:srgbClr val="000000"/>
        </a:buClr>
        <a:buSzPct val="100000"/>
        <a:buFont typeface="Times New Roman" pitchFamily="18" charset="0"/>
        <a:defRPr sz="4400">
          <a:solidFill>
            <a:srgbClr val="FFFFFF"/>
          </a:solidFill>
          <a:latin typeface="Calibri" pitchFamily="34" charset="0"/>
          <a:cs typeface="Angsana New" pitchFamily="18" charset="-34"/>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FFFFFF"/>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FFFFFF"/>
          </a:solidFill>
          <a:latin typeface="+mn-lt"/>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FFFFFF"/>
          </a:solidFill>
          <a:latin typeface="+mn-lt"/>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FFFFFF"/>
          </a:solidFill>
          <a:latin typeface="+mn-lt"/>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medicalnewstoday.com/medicalnews.php?newsid=44486"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073" name="Rectangle 1"/>
          <p:cNvSpPr>
            <a:spLocks noChangeArrowheads="1"/>
          </p:cNvSpPr>
          <p:nvPr/>
        </p:nvSpPr>
        <p:spPr bwMode="auto">
          <a:xfrm>
            <a:off x="468313" y="0"/>
            <a:ext cx="7848600" cy="2520950"/>
          </a:xfrm>
          <a:prstGeom prst="rect">
            <a:avLst/>
          </a:prstGeom>
          <a:noFill/>
          <a:ln w="9525" cap="flat">
            <a:noFill/>
            <a:round/>
            <a:headEnd/>
            <a:tailEnd/>
          </a:ln>
          <a:effectLst/>
        </p:spPr>
        <p:txBody>
          <a:bodyPr lIns="90000" tIns="46800" rIns="90000" bIns="4680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FFFF00"/>
                </a:solidFill>
                <a:latin typeface="Times New Roman" pitchFamily="18" charset="0"/>
                <a:cs typeface="Cordia New" pitchFamily="34" charset="-34"/>
              </a:rPr>
              <a:t>Comparison of the cost-effectiveness of methods to terminate pregnancy in the indicated patients at Naresuan University Hospital</a:t>
            </a:r>
          </a:p>
        </p:txBody>
      </p:sp>
      <p:sp>
        <p:nvSpPr>
          <p:cNvPr id="3074" name="Rectangle 2"/>
          <p:cNvSpPr>
            <a:spLocks noChangeArrowheads="1"/>
          </p:cNvSpPr>
          <p:nvPr/>
        </p:nvSpPr>
        <p:spPr bwMode="auto">
          <a:xfrm>
            <a:off x="611188" y="2378075"/>
            <a:ext cx="7467600" cy="1100138"/>
          </a:xfrm>
          <a:prstGeom prst="rect">
            <a:avLst/>
          </a:prstGeom>
          <a:noFill/>
          <a:ln w="9525" cap="flat">
            <a:noFill/>
            <a:round/>
            <a:headEnd/>
            <a:tailEnd/>
          </a:ln>
          <a:effectLst/>
        </p:spPr>
        <p:txBody>
          <a:bodyPr lIns="90000" tIns="46800" rIns="90000" bIns="46800"/>
          <a:lstStyle/>
          <a:p>
            <a:pPr marL="342900" indent="-330200" algn="ctr">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hi-IN" sz="2400">
                <a:solidFill>
                  <a:srgbClr val="FFFFFF"/>
                </a:solidFill>
                <a:latin typeface="Times New Roman" pitchFamily="18" charset="0"/>
                <a:cs typeface="Times New Roman" pitchFamily="18" charset="0"/>
              </a:rPr>
              <a:t>Rissara Ratchaneesiripap</a:t>
            </a:r>
          </a:p>
          <a:p>
            <a:pPr marL="342900" indent="-330200" algn="ctr">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th-TH" sz="2400">
                <a:solidFill>
                  <a:srgbClr val="FFFFFF"/>
                </a:solidFill>
                <a:latin typeface="Times New Roman" pitchFamily="18" charset="0"/>
                <a:cs typeface="Browallia New" pitchFamily="34" charset="-34"/>
              </a:rPr>
              <a:t>Markhan Jehlee</a:t>
            </a:r>
          </a:p>
          <a:p>
            <a:pPr marL="342900" indent="-330200" algn="ctr">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hi-IN" sz="2400">
                <a:solidFill>
                  <a:srgbClr val="FFFFFF"/>
                </a:solidFill>
                <a:latin typeface="Times New Roman" pitchFamily="18" charset="0"/>
                <a:cs typeface="Times New Roman" pitchFamily="18" charset="0"/>
              </a:rPr>
              <a:t>Satit Sataporntanawat</a:t>
            </a:r>
          </a:p>
          <a:p>
            <a:pPr marL="342900" indent="-330200" algn="ctr">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endParaRPr lang="hi-IN" sz="2400">
              <a:solidFill>
                <a:srgbClr val="FFFFFF"/>
              </a:solidFill>
              <a:latin typeface="Times New Roman" pitchFamily="18" charset="0"/>
              <a:cs typeface="Times New Roman" pitchFamily="18" charset="0"/>
            </a:endParaRPr>
          </a:p>
          <a:p>
            <a:pPr marL="342900" indent="-330200" algn="ctr">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200" b="1">
                <a:solidFill>
                  <a:srgbClr val="FFFF00"/>
                </a:solidFill>
                <a:latin typeface="Times New Roman" pitchFamily="18" charset="0"/>
                <a:cs typeface="Arial" pitchFamily="34" charset="0"/>
              </a:rPr>
              <a:t>Medical Students, 5</a:t>
            </a:r>
            <a:r>
              <a:rPr lang="en-US" sz="2200" b="1" baseline="23000">
                <a:solidFill>
                  <a:srgbClr val="FFFF00"/>
                </a:solidFill>
                <a:latin typeface="Times New Roman" pitchFamily="18" charset="0"/>
                <a:cs typeface="Browallia New" pitchFamily="34" charset="-34"/>
              </a:rPr>
              <a:t>th</a:t>
            </a:r>
            <a:r>
              <a:rPr lang="en-US" sz="2200" b="1">
                <a:solidFill>
                  <a:srgbClr val="FFFF00"/>
                </a:solidFill>
                <a:latin typeface="Times New Roman" pitchFamily="18" charset="0"/>
                <a:cs typeface="Browallia New" pitchFamily="34" charset="-34"/>
              </a:rPr>
              <a:t> year</a:t>
            </a:r>
          </a:p>
          <a:p>
            <a:pPr marL="342900" indent="-330200" algn="ctr">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200" b="1">
                <a:solidFill>
                  <a:srgbClr val="FFFF00"/>
                </a:solidFill>
                <a:latin typeface="Times New Roman" pitchFamily="18" charset="0"/>
                <a:cs typeface="Browallia New" pitchFamily="34" charset="-34"/>
              </a:rPr>
              <a:t>Faculty of medicine Naresuan University</a:t>
            </a:r>
            <a:r>
              <a:rPr lang="en-US" sz="3600" b="1">
                <a:solidFill>
                  <a:srgbClr val="FFFF00"/>
                </a:solidFill>
                <a:latin typeface="Times New Roman" pitchFamily="18" charset="0"/>
                <a:cs typeface="Browallia New" pitchFamily="34" charset="-34"/>
              </a:rPr>
              <a:t> </a:t>
            </a:r>
          </a:p>
          <a:p>
            <a:pPr marL="342900" indent="-330200" algn="r">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hi-IN" sz="3200" b="1">
                <a:solidFill>
                  <a:srgbClr val="FFC000"/>
                </a:solidFill>
                <a:latin typeface="Browallia New" pitchFamily="34" charset="-34"/>
                <a:cs typeface="Browallia New" pitchFamily="34" charset="-34"/>
              </a:rPr>
              <a:t>Advisor</a:t>
            </a:r>
          </a:p>
          <a:p>
            <a:pPr marL="342900" indent="-330200" algn="r">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hi-IN" sz="2400">
                <a:solidFill>
                  <a:srgbClr val="FFFFFF"/>
                </a:solidFill>
                <a:latin typeface="Times New Roman" pitchFamily="18" charset="0"/>
                <a:cs typeface="Browallia New" pitchFamily="34" charset="-34"/>
              </a:rPr>
              <a:t>Patcharada Amatyaku M.D.</a:t>
            </a:r>
          </a:p>
          <a:p>
            <a:pPr marL="342900" indent="-330200" algn="r">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hi-IN" sz="2400">
                <a:solidFill>
                  <a:srgbClr val="FFFFFF"/>
                </a:solidFill>
                <a:latin typeface="Times New Roman" pitchFamily="18" charset="0"/>
                <a:cs typeface="Browallia New" pitchFamily="34" charset="-34"/>
              </a:rPr>
              <a:t>Sutatip Pongcharoan, M.D.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 </a:t>
            </a:r>
            <a:r>
              <a:rPr lang="en-US" sz="3600" b="1">
                <a:solidFill>
                  <a:srgbClr val="00FF00"/>
                </a:solidFill>
                <a:latin typeface="Times New Roman" pitchFamily="18" charset="0"/>
                <a:cs typeface="Cordia New" pitchFamily="34" charset="-34"/>
              </a:rPr>
              <a:t> </a:t>
            </a:r>
            <a:r>
              <a:rPr lang="en-US" sz="3600" b="1">
                <a:solidFill>
                  <a:srgbClr val="00FF00"/>
                </a:solidFill>
                <a:latin typeface="Times New Roman" pitchFamily="18" charset="0"/>
                <a:cs typeface="Browallia New" pitchFamily="34" charset="-34"/>
              </a:rPr>
              <a:t>(3)</a:t>
            </a:r>
          </a:p>
        </p:txBody>
      </p:sp>
      <p:sp>
        <p:nvSpPr>
          <p:cNvPr id="12290" name="Text Box 2"/>
          <p:cNvSpPr txBox="1">
            <a:spLocks noChangeArrowheads="1"/>
          </p:cNvSpPr>
          <p:nvPr/>
        </p:nvSpPr>
        <p:spPr bwMode="auto">
          <a:xfrm>
            <a:off x="395288" y="1196975"/>
            <a:ext cx="8229600" cy="5046663"/>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Inclusion Criteria</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Abnormal pregnant women who had to terminate their pregnancy in first trimester (14 weeks) </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Abnormal pregnancy</a:t>
            </a:r>
          </a:p>
          <a:p>
            <a:pPr lvl="2">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Early embryonic death</a:t>
            </a:r>
          </a:p>
          <a:p>
            <a:pPr lvl="2">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Death fetus in utero</a:t>
            </a:r>
          </a:p>
          <a:p>
            <a:pPr lvl="2">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Blighted ovum</a:t>
            </a:r>
          </a:p>
          <a:p>
            <a:pPr lvl="2">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Missed abortion</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Elective case</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No complication before treatment</a:t>
            </a:r>
          </a:p>
          <a:p>
            <a:pPr marL="330200" indent="-330200">
              <a:spcBef>
                <a:spcPts val="8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2400">
              <a:solidFill>
                <a:srgbClr val="FFFFFF"/>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a:t>
            </a:r>
            <a:r>
              <a:rPr lang="en-US" sz="3600" b="1">
                <a:solidFill>
                  <a:srgbClr val="00FF00"/>
                </a:solidFill>
                <a:latin typeface="Times New Roman" pitchFamily="18" charset="0"/>
                <a:cs typeface="Cordia New" pitchFamily="34" charset="-34"/>
              </a:rPr>
              <a:t> (4)</a:t>
            </a:r>
          </a:p>
        </p:txBody>
      </p:sp>
      <p:sp>
        <p:nvSpPr>
          <p:cNvPr id="13314" name="Text Box 2"/>
          <p:cNvSpPr txBox="1">
            <a:spLocks noChangeArrowheads="1"/>
          </p:cNvSpPr>
          <p:nvPr/>
        </p:nvSpPr>
        <p:spPr bwMode="auto">
          <a:xfrm>
            <a:off x="395288" y="1196975"/>
            <a:ext cx="8229600" cy="4525963"/>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Exclusion Criteria</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Twin</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Maternal health’s problem </a:t>
            </a:r>
            <a:r>
              <a:rPr lang="en-US" sz="2400" u="sng">
                <a:solidFill>
                  <a:srgbClr val="FFFFFF"/>
                </a:solidFill>
                <a:latin typeface="Times New Roman" pitchFamily="18" charset="0"/>
                <a:cs typeface="Browallia New" pitchFamily="34" charset="-34"/>
              </a:rPr>
              <a:t>Ex</a:t>
            </a:r>
            <a:r>
              <a:rPr lang="en-US" sz="2400">
                <a:solidFill>
                  <a:srgbClr val="FFFFFF"/>
                </a:solidFill>
                <a:latin typeface="Times New Roman" pitchFamily="18" charset="0"/>
                <a:cs typeface="Browallia New" pitchFamily="34" charset="-34"/>
              </a:rPr>
              <a:t> SLE, CHF</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Raped</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Serious complication before treatment</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Molar pregnancy</a:t>
            </a:r>
          </a:p>
          <a:p>
            <a:pPr marL="330200" indent="-330200">
              <a:spcBef>
                <a:spcPts val="8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2400">
              <a:solidFill>
                <a:srgbClr val="FFFFFF"/>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a:t>
            </a:r>
            <a:r>
              <a:rPr lang="th-TH" sz="3600" b="1">
                <a:solidFill>
                  <a:srgbClr val="00FF00"/>
                </a:solidFill>
                <a:latin typeface="Times New Roman" pitchFamily="18" charset="0"/>
                <a:cs typeface="Browallia New" pitchFamily="34" charset="-34"/>
              </a:rPr>
              <a:t> </a:t>
            </a:r>
            <a:r>
              <a:rPr lang="en-US" sz="3600" b="1">
                <a:solidFill>
                  <a:srgbClr val="00FF00"/>
                </a:solidFill>
                <a:latin typeface="Times New Roman" pitchFamily="18" charset="0"/>
                <a:cs typeface="Browallia New" pitchFamily="34" charset="-34"/>
              </a:rPr>
              <a:t>(5)</a:t>
            </a:r>
          </a:p>
        </p:txBody>
      </p:sp>
      <p:sp>
        <p:nvSpPr>
          <p:cNvPr id="14338" name="Text Box 2"/>
          <p:cNvSpPr txBox="1">
            <a:spLocks noChangeArrowheads="1"/>
          </p:cNvSpPr>
          <p:nvPr/>
        </p:nvSpPr>
        <p:spPr bwMode="auto">
          <a:xfrm>
            <a:off x="457200" y="1600200"/>
            <a:ext cx="8229600" cy="4525963"/>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Setting</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Obstetrics and Gynecology department at Naresuan university hospital</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The medical records and healthcare services at Naresuan university hospital</a:t>
            </a:r>
          </a:p>
          <a:p>
            <a:pPr marL="730250" lvl="1" indent="-27305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2400">
              <a:solidFill>
                <a:srgbClr val="FFFFFF"/>
              </a:solidFill>
              <a:latin typeface="Times New Roman" pitchFamily="18" charset="0"/>
              <a:cs typeface="Browallia New" pitchFamily="34" charset="-34"/>
            </a:endParaRPr>
          </a:p>
          <a:p>
            <a:pPr marL="730250" lvl="1" indent="-27305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Methods</a:t>
            </a:r>
          </a:p>
          <a:p>
            <a:pPr marL="730250" lvl="1" indent="-27305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C000"/>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Retrospective cohort study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a:t>
            </a:r>
            <a:r>
              <a:rPr lang="th-TH" sz="3600" b="1">
                <a:solidFill>
                  <a:srgbClr val="00FF00"/>
                </a:solidFill>
                <a:latin typeface="Times New Roman" pitchFamily="18" charset="0"/>
                <a:cs typeface="Browallia New" pitchFamily="34" charset="-34"/>
              </a:rPr>
              <a:t> </a:t>
            </a:r>
            <a:r>
              <a:rPr lang="en-US" sz="3600" b="1">
                <a:solidFill>
                  <a:srgbClr val="00FF00"/>
                </a:solidFill>
                <a:latin typeface="Times New Roman" pitchFamily="18" charset="0"/>
                <a:cs typeface="Browallia New" pitchFamily="34" charset="-34"/>
              </a:rPr>
              <a:t>(6)</a:t>
            </a:r>
          </a:p>
        </p:txBody>
      </p:sp>
      <p:sp>
        <p:nvSpPr>
          <p:cNvPr id="15362" name="Text Box 2"/>
          <p:cNvSpPr txBox="1">
            <a:spLocks noChangeArrowheads="1"/>
          </p:cNvSpPr>
          <p:nvPr/>
        </p:nvSpPr>
        <p:spPr bwMode="auto">
          <a:xfrm>
            <a:off x="428625" y="1643063"/>
            <a:ext cx="8229600" cy="4619625"/>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The variables studied</a:t>
            </a:r>
          </a:p>
          <a:p>
            <a:pPr marL="330200" indent="-330200">
              <a:spcBef>
                <a:spcPts val="800"/>
              </a:spcBef>
              <a:buClr>
                <a:srgbClr val="FF0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0000"/>
                </a:solidFill>
                <a:latin typeface="Times New Roman" pitchFamily="18" charset="0"/>
                <a:cs typeface="Browallia New" pitchFamily="34" charset="-34"/>
              </a:rPr>
              <a:t>General data</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Age</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Gestational age</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Gravida</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History of previous abortion</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Height and BMI</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Underlying disease</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Medication</a:t>
            </a:r>
          </a:p>
          <a:p>
            <a:pPr marL="730250" lvl="1" indent="-27305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2400">
              <a:solidFill>
                <a:srgbClr val="FFFFFF"/>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468313" y="0"/>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a:t>
            </a:r>
            <a:r>
              <a:rPr lang="th-TH" sz="3600" b="1">
                <a:solidFill>
                  <a:srgbClr val="00FF00"/>
                </a:solidFill>
                <a:latin typeface="Times New Roman" pitchFamily="18" charset="0"/>
                <a:cs typeface="Browallia New" pitchFamily="34" charset="-34"/>
              </a:rPr>
              <a:t> </a:t>
            </a:r>
            <a:r>
              <a:rPr lang="en-US" sz="3600" b="1">
                <a:solidFill>
                  <a:srgbClr val="00FF00"/>
                </a:solidFill>
                <a:latin typeface="Times New Roman" pitchFamily="18" charset="0"/>
                <a:cs typeface="Browallia New" pitchFamily="34" charset="-34"/>
              </a:rPr>
              <a:t>(7)</a:t>
            </a:r>
          </a:p>
        </p:txBody>
      </p:sp>
      <p:sp>
        <p:nvSpPr>
          <p:cNvPr id="16386" name="Text Box 2"/>
          <p:cNvSpPr txBox="1">
            <a:spLocks noChangeArrowheads="1"/>
          </p:cNvSpPr>
          <p:nvPr/>
        </p:nvSpPr>
        <p:spPr bwMode="auto">
          <a:xfrm>
            <a:off x="468313" y="981075"/>
            <a:ext cx="8229600" cy="5040313"/>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The variables studied</a:t>
            </a:r>
          </a:p>
          <a:p>
            <a:pPr marL="330200" indent="-330200">
              <a:spcBef>
                <a:spcPts val="700"/>
              </a:spcBef>
              <a:buClr>
                <a:srgbClr val="FF0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0000"/>
                </a:solidFill>
                <a:latin typeface="Times New Roman" pitchFamily="18" charset="0"/>
                <a:cs typeface="Browallia New" pitchFamily="34" charset="-34"/>
              </a:rPr>
              <a:t>Peri-termination the pregnancy</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The first method to terminate the pregnancy</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Time to terminate the pregnancy</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Failure of treatment without complication</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Complication </a:t>
            </a:r>
            <a:r>
              <a:rPr lang="th-TH" sz="2400">
                <a:solidFill>
                  <a:srgbClr val="FFFFFF"/>
                </a:solidFill>
                <a:latin typeface="Times New Roman" pitchFamily="18" charset="0"/>
                <a:cs typeface="Browallia New" pitchFamily="34" charset="-34"/>
              </a:rPr>
              <a:t>(</a:t>
            </a:r>
            <a:r>
              <a:rPr lang="en-US" sz="2400">
                <a:solidFill>
                  <a:srgbClr val="FFFFFF"/>
                </a:solidFill>
                <a:latin typeface="Times New Roman" pitchFamily="18" charset="0"/>
                <a:cs typeface="Browallia New" pitchFamily="34" charset="-34"/>
              </a:rPr>
              <a:t>Incomplete abortion, Uterine perforation, Hypovolumic shock, Blood transfusion, pelvic infection)</a:t>
            </a:r>
          </a:p>
          <a:p>
            <a:pPr marL="730250" lvl="1" indent="-27305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2400">
              <a:solidFill>
                <a:srgbClr val="FFFFFF"/>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468313" y="0"/>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a:t>
            </a:r>
            <a:r>
              <a:rPr lang="th-TH" sz="3600" b="1">
                <a:solidFill>
                  <a:srgbClr val="00FF00"/>
                </a:solidFill>
                <a:latin typeface="Times New Roman" pitchFamily="18" charset="0"/>
                <a:cs typeface="Browallia New" pitchFamily="34" charset="-34"/>
              </a:rPr>
              <a:t> </a:t>
            </a:r>
            <a:r>
              <a:rPr lang="en-US" sz="3600" b="1">
                <a:solidFill>
                  <a:srgbClr val="00FF00"/>
                </a:solidFill>
                <a:latin typeface="Times New Roman" pitchFamily="18" charset="0"/>
                <a:cs typeface="Browallia New" pitchFamily="34" charset="-34"/>
              </a:rPr>
              <a:t>(8)</a:t>
            </a:r>
          </a:p>
        </p:txBody>
      </p:sp>
      <p:sp>
        <p:nvSpPr>
          <p:cNvPr id="17410" name="Text Box 2"/>
          <p:cNvSpPr txBox="1">
            <a:spLocks noChangeArrowheads="1"/>
          </p:cNvSpPr>
          <p:nvPr/>
        </p:nvSpPr>
        <p:spPr bwMode="auto">
          <a:xfrm>
            <a:off x="468313" y="981075"/>
            <a:ext cx="8229600" cy="5040313"/>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The variables studied</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Side effect of</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Misoprostol, MVA, Curettage</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The secondary method after failure of the first method</a:t>
            </a:r>
          </a:p>
          <a:p>
            <a:pPr marL="730250" lvl="1" indent="-27305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th-TH">
              <a:solidFill>
                <a:srgbClr val="FFFFFF"/>
              </a:solidFill>
              <a:latin typeface="Browallia New" pitchFamily="34" charset="-34"/>
              <a:cs typeface="Browallia New" pitchFamily="34" charset="-34"/>
            </a:endParaRPr>
          </a:p>
          <a:p>
            <a:pPr marL="730250" lvl="1" indent="-27305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a:solidFill>
                <a:srgbClr val="FFFFFF"/>
              </a:solidFill>
              <a:latin typeface="Browallia New" pitchFamily="34" charset="-34"/>
              <a:cs typeface="Browallia New" pitchFamily="34" charset="-34"/>
            </a:endParaRPr>
          </a:p>
          <a:p>
            <a:pPr marL="730250" lvl="1" indent="-27305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a:solidFill>
                <a:srgbClr val="FFFFFF"/>
              </a:solidFill>
              <a:latin typeface="Browallia New" pitchFamily="34" charset="-34"/>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a:t>
            </a:r>
            <a:r>
              <a:rPr lang="th-TH" sz="3600" b="1">
                <a:solidFill>
                  <a:srgbClr val="00FF00"/>
                </a:solidFill>
                <a:latin typeface="Times New Roman" pitchFamily="18" charset="0"/>
                <a:cs typeface="Browallia New" pitchFamily="34" charset="-34"/>
              </a:rPr>
              <a:t> </a:t>
            </a:r>
            <a:r>
              <a:rPr lang="en-US" sz="3600" b="1">
                <a:solidFill>
                  <a:srgbClr val="00FF00"/>
                </a:solidFill>
                <a:latin typeface="Times New Roman" pitchFamily="18" charset="0"/>
                <a:cs typeface="Browallia New" pitchFamily="34" charset="-34"/>
              </a:rPr>
              <a:t>(9)</a:t>
            </a:r>
          </a:p>
        </p:txBody>
      </p:sp>
      <p:sp>
        <p:nvSpPr>
          <p:cNvPr id="18434" name="Text Box 2"/>
          <p:cNvSpPr txBox="1">
            <a:spLocks noChangeArrowheads="1"/>
          </p:cNvSpPr>
          <p:nvPr/>
        </p:nvSpPr>
        <p:spPr bwMode="auto">
          <a:xfrm>
            <a:off x="457200" y="1600200"/>
            <a:ext cx="8229600" cy="4525963"/>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The variables studied</a:t>
            </a:r>
          </a:p>
          <a:p>
            <a:pPr marL="330200" indent="-330200">
              <a:spcBef>
                <a:spcPts val="700"/>
              </a:spcBef>
              <a:buClr>
                <a:srgbClr val="FF0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0000"/>
                </a:solidFill>
                <a:latin typeface="Times New Roman" pitchFamily="18" charset="0"/>
                <a:cs typeface="Browallia New" pitchFamily="34" charset="-34"/>
              </a:rPr>
              <a:t>Post-termination the pregnancy</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Hospital period</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Complication after termination the pregnancy </a:t>
            </a:r>
            <a:r>
              <a:rPr lang="th-TH" sz="2400">
                <a:solidFill>
                  <a:srgbClr val="FFFFFF"/>
                </a:solidFill>
                <a:latin typeface="Times New Roman" pitchFamily="18" charset="0"/>
                <a:cs typeface="Browallia New" pitchFamily="34" charset="-34"/>
              </a:rPr>
              <a:t>(</a:t>
            </a:r>
            <a:r>
              <a:rPr lang="en-US" sz="2400">
                <a:solidFill>
                  <a:srgbClr val="FFFFFF"/>
                </a:solidFill>
                <a:latin typeface="Times New Roman" pitchFamily="18" charset="0"/>
                <a:cs typeface="Browallia New" pitchFamily="34" charset="-34"/>
              </a:rPr>
              <a:t>Death, Pelvic infection</a:t>
            </a:r>
            <a:r>
              <a:rPr lang="th-TH" sz="2400">
                <a:solidFill>
                  <a:srgbClr val="FFFFFF"/>
                </a:solidFill>
                <a:latin typeface="Times New Roman" pitchFamily="18" charset="0"/>
                <a:cs typeface="Browallia New" pitchFamily="34" charset="-34"/>
              </a:rPr>
              <a:t>)</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Hospital cost</a:t>
            </a:r>
          </a:p>
          <a:p>
            <a:pPr marL="330200" indent="-330200">
              <a:spcBef>
                <a:spcPts val="8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th-TH" sz="2400" u="sng">
              <a:solidFill>
                <a:srgbClr val="FFC000"/>
              </a:solidFill>
              <a:latin typeface="Times New Roman" pitchFamily="18" charset="0"/>
              <a:cs typeface="Browallia New" pitchFamily="34" charset="-34"/>
            </a:endParaRPr>
          </a:p>
          <a:p>
            <a:pPr marL="330200" indent="-330200">
              <a:spcBef>
                <a:spcPts val="8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th-TH" sz="2400" u="sng">
              <a:solidFill>
                <a:srgbClr val="FFC000"/>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a:t>
            </a:r>
            <a:r>
              <a:rPr lang="th-TH" sz="3600" b="1">
                <a:solidFill>
                  <a:srgbClr val="00FF00"/>
                </a:solidFill>
                <a:latin typeface="Times New Roman" pitchFamily="18" charset="0"/>
                <a:cs typeface="Browallia New" pitchFamily="34" charset="-34"/>
              </a:rPr>
              <a:t> </a:t>
            </a:r>
            <a:r>
              <a:rPr lang="en-US" sz="3600" b="1">
                <a:solidFill>
                  <a:srgbClr val="00FF00"/>
                </a:solidFill>
                <a:latin typeface="Times New Roman" pitchFamily="18" charset="0"/>
                <a:cs typeface="Browallia New" pitchFamily="34" charset="-34"/>
              </a:rPr>
              <a:t>(10)</a:t>
            </a:r>
          </a:p>
        </p:txBody>
      </p:sp>
      <p:sp>
        <p:nvSpPr>
          <p:cNvPr id="19458" name="Text Box 2"/>
          <p:cNvSpPr txBox="1">
            <a:spLocks noChangeArrowheads="1"/>
          </p:cNvSpPr>
          <p:nvPr/>
        </p:nvSpPr>
        <p:spPr bwMode="auto">
          <a:xfrm>
            <a:off x="457200" y="1600200"/>
            <a:ext cx="8229600" cy="4630738"/>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Data source</a:t>
            </a:r>
          </a:p>
          <a:p>
            <a:pPr marL="730250" lvl="1" indent="-27305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Secondary data from Medical record</a:t>
            </a:r>
          </a:p>
          <a:p>
            <a:pPr marL="330200" indent="-330200">
              <a:spcBef>
                <a:spcPts val="5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2400">
              <a:solidFill>
                <a:srgbClr val="FFC000"/>
              </a:solidFill>
              <a:latin typeface="Times New Roman" pitchFamily="18" charset="0"/>
              <a:cs typeface="Browallia New" pitchFamily="34" charset="-34"/>
            </a:endParaRPr>
          </a:p>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Analysis</a:t>
            </a:r>
          </a:p>
          <a:p>
            <a:pPr marL="330200" indent="-33020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0000"/>
                </a:solidFill>
                <a:latin typeface="Times New Roman" pitchFamily="18" charset="0"/>
                <a:cs typeface="Browallia New" pitchFamily="34" charset="-34"/>
              </a:rPr>
              <a:t>	</a:t>
            </a:r>
            <a:r>
              <a:rPr lang="en-US" sz="2400" u="sng">
                <a:solidFill>
                  <a:srgbClr val="FF0000"/>
                </a:solidFill>
                <a:latin typeface="Times New Roman" pitchFamily="18" charset="0"/>
                <a:cs typeface="Browallia New" pitchFamily="34" charset="-34"/>
              </a:rPr>
              <a:t>Descriptive statistics</a:t>
            </a:r>
          </a:p>
          <a:p>
            <a:pPr marL="730250" lvl="1" indent="-273050">
              <a:spcBef>
                <a:spcPts val="6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Frequency</a:t>
            </a:r>
          </a:p>
          <a:p>
            <a:pPr marL="730250" lvl="1" indent="-273050">
              <a:spcBef>
                <a:spcPts val="6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Percentage</a:t>
            </a:r>
          </a:p>
          <a:p>
            <a:pPr marL="730250" lvl="1" indent="-273050">
              <a:spcBef>
                <a:spcPts val="6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Average</a:t>
            </a:r>
          </a:p>
          <a:p>
            <a:pPr marL="730250" lvl="1" indent="-27305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2400">
              <a:solidFill>
                <a:srgbClr val="FFFFFF"/>
              </a:solidFill>
              <a:latin typeface="Times New Roman" pitchFamily="18" charset="0"/>
              <a:cs typeface="Browallia New" pitchFamily="34" charset="-34"/>
            </a:endParaRPr>
          </a:p>
          <a:p>
            <a:pPr marL="330200" indent="-330200">
              <a:spcBef>
                <a:spcPts val="8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2400">
              <a:solidFill>
                <a:srgbClr val="FFFFFF"/>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a:t>
            </a:r>
            <a:r>
              <a:rPr lang="th-TH" sz="3600" b="1">
                <a:solidFill>
                  <a:srgbClr val="00FF00"/>
                </a:solidFill>
                <a:latin typeface="Times New Roman" pitchFamily="18" charset="0"/>
                <a:cs typeface="Browallia New" pitchFamily="34" charset="-34"/>
              </a:rPr>
              <a:t> </a:t>
            </a:r>
            <a:r>
              <a:rPr lang="en-US" sz="3600" b="1">
                <a:solidFill>
                  <a:srgbClr val="00FF00"/>
                </a:solidFill>
                <a:latin typeface="Times New Roman" pitchFamily="18" charset="0"/>
                <a:cs typeface="Browallia New" pitchFamily="34" charset="-34"/>
              </a:rPr>
              <a:t>(11)</a:t>
            </a:r>
          </a:p>
        </p:txBody>
      </p:sp>
      <p:sp>
        <p:nvSpPr>
          <p:cNvPr id="20482" name="Text Box 2"/>
          <p:cNvSpPr txBox="1">
            <a:spLocks noChangeArrowheads="1"/>
          </p:cNvSpPr>
          <p:nvPr/>
        </p:nvSpPr>
        <p:spPr bwMode="auto">
          <a:xfrm>
            <a:off x="457200" y="1600200"/>
            <a:ext cx="8229600" cy="4525963"/>
          </a:xfrm>
          <a:prstGeom prst="rect">
            <a:avLst/>
          </a:prstGeom>
          <a:noFill/>
          <a:ln w="9525" cap="flat">
            <a:noFill/>
            <a:round/>
            <a:headEnd/>
            <a:tailEnd/>
          </a:ln>
          <a:effectLst/>
        </p:spPr>
        <p:txBody>
          <a:bodyPr/>
          <a:lstStyle/>
          <a:p>
            <a:pPr marL="342900" indent="-330200">
              <a:spcBef>
                <a:spcPts val="700"/>
              </a:spcBef>
              <a:buClrTx/>
              <a:buFontTx/>
              <a:buNone/>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r>
              <a:rPr lang="th-TH">
                <a:solidFill>
                  <a:srgbClr val="FFFFFF"/>
                </a:solidFill>
                <a:latin typeface="Browallia New" pitchFamily="34" charset="-34"/>
                <a:cs typeface="Browallia New" pitchFamily="34" charset="-34"/>
              </a:rPr>
              <a:t>	</a:t>
            </a:r>
            <a:r>
              <a:rPr lang="en-US" sz="2400" u="sng">
                <a:solidFill>
                  <a:srgbClr val="FF0000"/>
                </a:solidFill>
                <a:latin typeface="Times New Roman" pitchFamily="18" charset="0"/>
                <a:cs typeface="Browallia New" pitchFamily="34" charset="-34"/>
              </a:rPr>
              <a:t>Statistics analysis</a:t>
            </a:r>
          </a:p>
          <a:p>
            <a:pPr marL="342900" indent="-330200">
              <a:spcBef>
                <a:spcPts val="700"/>
              </a:spcBef>
              <a:buClr>
                <a:srgbClr val="FFFFFF"/>
              </a:buClr>
              <a:buFont typeface="Arial" pitchFamily="34" charset="0"/>
              <a:buChar char="•"/>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r>
              <a:rPr lang="en-US" sz="2400">
                <a:solidFill>
                  <a:srgbClr val="FFFFFF"/>
                </a:solidFill>
                <a:latin typeface="Times New Roman" pitchFamily="18" charset="0"/>
                <a:cs typeface="Browallia New" pitchFamily="34" charset="-34"/>
              </a:rPr>
              <a:t>Chi–square test and</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Fisher’s exact test (P-value of less than 0.05)</a:t>
            </a:r>
          </a:p>
          <a:p>
            <a:pPr marL="330200" lvl="1" indent="-330200">
              <a:spcBef>
                <a:spcPts val="700"/>
              </a:spcBef>
              <a:buClr>
                <a:srgbClr val="FFFFFF"/>
              </a:buClr>
              <a:buFont typeface="Arial" pitchFamily="34" charset="0"/>
              <a:buChar char="•"/>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r>
              <a:rPr lang="en-US" sz="2400">
                <a:solidFill>
                  <a:srgbClr val="FFFFFF"/>
                </a:solidFill>
                <a:latin typeface="Times New Roman" pitchFamily="18" charset="0"/>
                <a:cs typeface="Browallia New" pitchFamily="34" charset="-34"/>
              </a:rPr>
              <a:t>Student-t test</a:t>
            </a:r>
          </a:p>
          <a:p>
            <a:pPr marL="342900" indent="-330200">
              <a:spcBef>
                <a:spcPts val="700"/>
              </a:spcBef>
              <a:buClr>
                <a:srgbClr val="FFFFFF"/>
              </a:buClr>
              <a:buFont typeface="Arial" pitchFamily="34" charset="0"/>
              <a:buChar char="•"/>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r>
              <a:rPr lang="en-US" sz="2400">
                <a:solidFill>
                  <a:srgbClr val="FFFFFF"/>
                </a:solidFill>
                <a:latin typeface="Times New Roman" pitchFamily="18" charset="0"/>
                <a:cs typeface="Browallia New" pitchFamily="34" charset="-34"/>
              </a:rPr>
              <a:t>regression analysis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395288" y="188913"/>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Definition</a:t>
            </a:r>
          </a:p>
        </p:txBody>
      </p:sp>
      <p:sp>
        <p:nvSpPr>
          <p:cNvPr id="21506" name="Text Box 2"/>
          <p:cNvSpPr txBox="1">
            <a:spLocks noChangeArrowheads="1"/>
          </p:cNvSpPr>
          <p:nvPr/>
        </p:nvSpPr>
        <p:spPr bwMode="auto">
          <a:xfrm>
            <a:off x="468313" y="1125538"/>
            <a:ext cx="8229600" cy="5111750"/>
          </a:xfrm>
          <a:prstGeom prst="rect">
            <a:avLst/>
          </a:prstGeom>
          <a:noFill/>
          <a:ln w="9525" cap="flat">
            <a:noFill/>
            <a:round/>
            <a:headEnd/>
            <a:tailEnd/>
          </a:ln>
          <a:effectLst/>
        </p:spPr>
        <p:txBody>
          <a:bodyPr/>
          <a:lstStyle/>
          <a:p>
            <a:pPr marL="342900" indent="-330200">
              <a:spcBef>
                <a:spcPts val="800"/>
              </a:spcBef>
              <a:buClrTx/>
              <a:buFontTx/>
              <a:buNone/>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r>
              <a:rPr lang="en-US" sz="2400" b="1">
                <a:solidFill>
                  <a:srgbClr val="FFC000"/>
                </a:solidFill>
                <a:latin typeface="Times New Roman" pitchFamily="18" charset="0"/>
                <a:cs typeface="Browallia New" pitchFamily="34" charset="-34"/>
              </a:rPr>
              <a:t>Abortion	:</a:t>
            </a:r>
          </a:p>
          <a:p>
            <a:pPr marL="342900" lvl="1" indent="-330200">
              <a:spcBef>
                <a:spcPts val="700"/>
              </a:spcBef>
              <a:buClrTx/>
              <a:buFontTx/>
              <a:buNone/>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is the termination of pregnancy by the removal or expulsion from the uterus of a fetus or embryo prior to viability.</a:t>
            </a:r>
          </a:p>
          <a:p>
            <a:pPr marL="342900" lvl="1" indent="-330200">
              <a:spcBef>
                <a:spcPts val="700"/>
              </a:spcBef>
              <a:buClrTx/>
              <a:buFontTx/>
              <a:buNone/>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endParaRPr lang="en-US" sz="2400">
              <a:solidFill>
                <a:srgbClr val="FFFFFF"/>
              </a:solidFill>
              <a:latin typeface="Times New Roman" pitchFamily="18" charset="0"/>
              <a:cs typeface="Browallia New" pitchFamily="34" charset="-34"/>
            </a:endParaRPr>
          </a:p>
          <a:p>
            <a:pPr marL="342900" indent="-330200" eaLnBrk="0" hangingPunct="0">
              <a:spcBef>
                <a:spcPts val="800"/>
              </a:spcBef>
              <a:buClrTx/>
              <a:buFontTx/>
              <a:buNone/>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r>
              <a:rPr lang="en-US" sz="2400" b="1">
                <a:solidFill>
                  <a:srgbClr val="FFC000"/>
                </a:solidFill>
                <a:latin typeface="Times New Roman" pitchFamily="18" charset="0"/>
                <a:cs typeface="Browallia New" pitchFamily="34" charset="-34"/>
              </a:rPr>
              <a:t>Septic abortion  </a:t>
            </a:r>
            <a:r>
              <a:rPr lang="en-US" sz="2400">
                <a:solidFill>
                  <a:srgbClr val="FFC000"/>
                </a:solidFill>
                <a:latin typeface="Times New Roman" pitchFamily="18" charset="0"/>
                <a:cs typeface="Browallia New" pitchFamily="34" charset="-34"/>
              </a:rPr>
              <a:t>:</a:t>
            </a:r>
          </a:p>
          <a:p>
            <a:pPr marL="342900" indent="-330200" eaLnBrk="0" hangingPunct="0">
              <a:spcBef>
                <a:spcPts val="800"/>
              </a:spcBef>
              <a:buClrTx/>
              <a:buFontTx/>
              <a:buNone/>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r>
              <a:rPr lang="en-US" sz="2400">
                <a:solidFill>
                  <a:srgbClr val="FFFFFF"/>
                </a:solidFill>
                <a:latin typeface="Times New Roman" pitchFamily="18" charset="0"/>
                <a:cs typeface="Browallia New" pitchFamily="34" charset="-34"/>
              </a:rPr>
              <a:t>    spontaneous or induced abortion associated with bacterial infection.</a:t>
            </a:r>
          </a:p>
          <a:p>
            <a:pPr marL="342900" lvl="1" indent="-330200">
              <a:spcBef>
                <a:spcPts val="700"/>
              </a:spcBef>
              <a:buClrTx/>
              <a:buFontTx/>
              <a:buNone/>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endParaRPr lang="en-US" sz="2400">
              <a:solidFill>
                <a:srgbClr val="FFFFFF"/>
              </a:solidFill>
              <a:latin typeface="Times New Roman" pitchFamily="18" charset="0"/>
              <a:cs typeface="Browallia New" pitchFamily="34" charset="-34"/>
            </a:endParaRPr>
          </a:p>
          <a:p>
            <a:pPr marL="342900" indent="-330200">
              <a:spcBef>
                <a:spcPts val="800"/>
              </a:spcBef>
              <a:buClrTx/>
              <a:buFontTx/>
              <a:buNone/>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047288" algn="l"/>
                <a:tab pos="10504488" algn="l"/>
                <a:tab pos="10506075" algn="l"/>
                <a:tab pos="10507663" algn="l"/>
                <a:tab pos="10509250" algn="l"/>
                <a:tab pos="10510838" algn="l"/>
                <a:tab pos="10512425" algn="l"/>
                <a:tab pos="10514013" algn="l"/>
              </a:tabLst>
            </a:pPr>
            <a:endParaRPr lang="en-US" sz="2400">
              <a:solidFill>
                <a:srgbClr val="FFFFFF"/>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571500" y="35718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a:solidFill>
                  <a:srgbClr val="80FA06"/>
                </a:solidFill>
                <a:latin typeface="Times New Roman" pitchFamily="18" charset="0"/>
                <a:cs typeface="Browallia New" pitchFamily="34" charset="-34"/>
              </a:rPr>
              <a:t>Introduction</a:t>
            </a:r>
          </a:p>
        </p:txBody>
      </p:sp>
      <p:sp>
        <p:nvSpPr>
          <p:cNvPr id="4098" name="Text Box 2"/>
          <p:cNvSpPr txBox="1">
            <a:spLocks noChangeArrowheads="1"/>
          </p:cNvSpPr>
          <p:nvPr/>
        </p:nvSpPr>
        <p:spPr bwMode="auto">
          <a:xfrm>
            <a:off x="457200" y="1357313"/>
            <a:ext cx="8229600" cy="4525962"/>
          </a:xfrm>
          <a:prstGeom prst="rect">
            <a:avLst/>
          </a:prstGeom>
          <a:noFill/>
          <a:ln w="9525" cap="flat">
            <a:noFill/>
            <a:round/>
            <a:headEnd/>
            <a:tailEnd/>
          </a:ln>
          <a:effectLst/>
        </p:spPr>
        <p:txBody>
          <a:bodyPr/>
          <a:lstStyle/>
          <a:p>
            <a:pPr marL="330200" indent="-330200">
              <a:spcBef>
                <a:spcPts val="700"/>
              </a:spcBef>
              <a:buClr>
                <a:srgbClr val="FFFFFF"/>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Spontaneous abortions can be occur in every pregnant women especially in the first trimester that was found about 25-50% </a:t>
            </a:r>
            <a:r>
              <a:rPr lang="en-US" sz="2400">
                <a:solidFill>
                  <a:srgbClr val="FFFF00"/>
                </a:solidFill>
                <a:latin typeface="Times New Roman" pitchFamily="18" charset="0"/>
                <a:cs typeface="Browallia New" pitchFamily="34" charset="-34"/>
              </a:rPr>
              <a:t>(Jana L Allison, MD, et al, Management of First Trimester Pregnancy Loss Can Be Safely Moved Into the Office, Rev Obstet Gynecol.2011; 4(1): 5-14)</a:t>
            </a:r>
          </a:p>
          <a:p>
            <a:pPr marL="330200" indent="-33020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th-TH" sz="2400">
              <a:solidFill>
                <a:srgbClr val="FFFF00"/>
              </a:solidFill>
              <a:latin typeface="Times New Roman" pitchFamily="18" charset="0"/>
              <a:cs typeface="Browallia New" pitchFamily="34" charset="-34"/>
            </a:endParaRPr>
          </a:p>
          <a:p>
            <a:pPr marL="330200" indent="-330200">
              <a:spcBef>
                <a:spcPts val="700"/>
              </a:spcBef>
              <a:buClr>
                <a:srgbClr val="FFFFFF"/>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More than 80 % of Spontaneous abortion occur in the first trimester and most of Spontaneous abortions need to terminate of pregnancy such as inevitable abortion,  incomplete abortion,  missed abortion,  and septic abortion </a:t>
            </a:r>
            <a:r>
              <a:rPr lang="th-TH" sz="2400">
                <a:solidFill>
                  <a:srgbClr val="FFFF00"/>
                </a:solidFill>
                <a:latin typeface="Times New Roman" pitchFamily="18" charset="0"/>
                <a:cs typeface="Browallia New" pitchFamily="34" charset="-34"/>
              </a:rPr>
              <a:t>(</a:t>
            </a:r>
            <a:r>
              <a:rPr lang="en-US" sz="2400">
                <a:solidFill>
                  <a:srgbClr val="FFFF00"/>
                </a:solidFill>
                <a:latin typeface="Times New Roman" pitchFamily="18" charset="0"/>
                <a:cs typeface="Browallia New" pitchFamily="34" charset="-34"/>
              </a:rPr>
              <a:t>Teera Tongsong</a:t>
            </a:r>
            <a:r>
              <a:rPr lang="th-TH" sz="2400">
                <a:solidFill>
                  <a:srgbClr val="FFFF00"/>
                </a:solidFill>
                <a:latin typeface="Times New Roman" pitchFamily="18" charset="0"/>
                <a:cs typeface="Browallia New" pitchFamily="34" charset="-34"/>
              </a:rPr>
              <a:t>, 254</a:t>
            </a:r>
            <a:r>
              <a:rPr lang="en-US" sz="2400">
                <a:solidFill>
                  <a:srgbClr val="FFFF00"/>
                </a:solidFill>
                <a:latin typeface="Times New Roman" pitchFamily="18" charset="0"/>
                <a:cs typeface="Browallia New" pitchFamily="34" charset="-34"/>
              </a:rPr>
              <a:t>1</a:t>
            </a:r>
            <a:r>
              <a:rPr lang="th-TH" sz="2400">
                <a:solidFill>
                  <a:srgbClr val="FFFF00"/>
                </a:solidFill>
                <a:latin typeface="Times New Roman" pitchFamily="18" charset="0"/>
                <a:cs typeface="Browallia New" pitchFamily="34" charset="-34"/>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395288" y="188913"/>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Definition</a:t>
            </a:r>
          </a:p>
        </p:txBody>
      </p:sp>
      <p:sp>
        <p:nvSpPr>
          <p:cNvPr id="22530" name="Text Box 2"/>
          <p:cNvSpPr txBox="1">
            <a:spLocks noChangeArrowheads="1"/>
          </p:cNvSpPr>
          <p:nvPr/>
        </p:nvSpPr>
        <p:spPr bwMode="auto">
          <a:xfrm>
            <a:off x="468313" y="1125538"/>
            <a:ext cx="8229600" cy="5111750"/>
          </a:xfrm>
          <a:prstGeom prst="rect">
            <a:avLst/>
          </a:prstGeom>
          <a:noFill/>
          <a:ln w="9525" cap="flat">
            <a:noFill/>
            <a:round/>
            <a:headEnd/>
            <a:tailEnd/>
          </a:ln>
          <a:effectLst/>
        </p:spPr>
        <p:txBody>
          <a:bodyPr/>
          <a:lstStyle/>
          <a:p>
            <a:pPr marL="342900" indent="-33020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b="1">
                <a:solidFill>
                  <a:srgbClr val="FFC000"/>
                </a:solidFill>
                <a:latin typeface="Times New Roman" pitchFamily="18" charset="0"/>
                <a:cs typeface="Browallia New" pitchFamily="34" charset="-34"/>
              </a:rPr>
              <a:t>Criminal abortion  :  </a:t>
            </a: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a:solidFill>
                  <a:srgbClr val="FFFFFF"/>
                </a:solidFill>
                <a:latin typeface="Times New Roman" pitchFamily="18" charset="0"/>
                <a:cs typeface="Browallia New" pitchFamily="34" charset="-34"/>
              </a:rPr>
              <a:t>	Article 305 of Thai Penal Code states that abortion is illegal except in cases when it is committed by a medical practitioner and is considered only as necessary if the same endangers the health of the mother or when the pregnancy is due to sexual offences such as rape and incest</a:t>
            </a:r>
            <a:r>
              <a:rPr lang="en-US" sz="2400" baseline="30000">
                <a:solidFill>
                  <a:srgbClr val="FFFFFF"/>
                </a:solidFill>
                <a:latin typeface="Times New Roman" pitchFamily="18" charset="0"/>
                <a:cs typeface="Browallia New" pitchFamily="34" charset="-34"/>
              </a:rPr>
              <a:t>.</a:t>
            </a: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a:solidFill>
                  <a:srgbClr val="FFFFFF"/>
                </a:solidFill>
                <a:latin typeface="Times New Roman" pitchFamily="18" charset="0"/>
                <a:cs typeface="Browallia New" pitchFamily="34" charset="-34"/>
              </a:rPr>
              <a:t>  </a:t>
            </a:r>
          </a:p>
          <a:p>
            <a:pPr marL="342900" indent="-33020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b="1">
                <a:solidFill>
                  <a:srgbClr val="FFC000"/>
                </a:solidFill>
                <a:latin typeface="Times New Roman" pitchFamily="18" charset="0"/>
                <a:cs typeface="Browallia New" pitchFamily="34" charset="-34"/>
              </a:rPr>
              <a:t>Therapeutic abortion : </a:t>
            </a: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b="1">
                <a:solidFill>
                  <a:srgbClr val="FFC000"/>
                </a:solidFill>
                <a:latin typeface="Times New Roman" pitchFamily="18" charset="0"/>
                <a:cs typeface="Browallia New" pitchFamily="34" charset="-34"/>
              </a:rPr>
              <a:t>	</a:t>
            </a:r>
            <a:r>
              <a:rPr lang="en-US" sz="2400" b="1">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a number of diverse medical and surgical disorders that are indication for termination of pregnancy</a:t>
            </a: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endParaRPr lang="en-US" sz="2400">
              <a:solidFill>
                <a:srgbClr val="FFFFFF"/>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417513" y="142875"/>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Definition</a:t>
            </a:r>
          </a:p>
        </p:txBody>
      </p:sp>
      <p:sp>
        <p:nvSpPr>
          <p:cNvPr id="23554" name="Text Box 2"/>
          <p:cNvSpPr txBox="1">
            <a:spLocks noChangeArrowheads="1"/>
          </p:cNvSpPr>
          <p:nvPr/>
        </p:nvSpPr>
        <p:spPr bwMode="auto">
          <a:xfrm>
            <a:off x="500063" y="1143000"/>
            <a:ext cx="8229600" cy="6786563"/>
          </a:xfrm>
          <a:prstGeom prst="rect">
            <a:avLst/>
          </a:prstGeom>
          <a:noFill/>
          <a:ln w="9525" cap="flat">
            <a:noFill/>
            <a:round/>
            <a:headEnd/>
            <a:tailEnd/>
          </a:ln>
          <a:effectLst/>
        </p:spPr>
        <p:txBody>
          <a:bodyPr/>
          <a:lstStyle/>
          <a:p>
            <a:pPr marL="342900" indent="-33020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b="1">
                <a:solidFill>
                  <a:srgbClr val="FFC000"/>
                </a:solidFill>
                <a:latin typeface="Times New Roman" pitchFamily="18" charset="0"/>
                <a:cs typeface="Browallia New" pitchFamily="34" charset="-34"/>
              </a:rPr>
              <a:t>Blighted ovum   :</a:t>
            </a: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th-TH" sz="2400" b="1">
                <a:solidFill>
                  <a:srgbClr val="FFC000"/>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A fertilized ovum (egg) that did not develop or whose development ceased at an early stage, before 6 or 7 weeks of gestation</a:t>
            </a:r>
          </a:p>
          <a:p>
            <a:pPr marL="342900" indent="-33020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b="1">
                <a:solidFill>
                  <a:srgbClr val="FFC000"/>
                </a:solidFill>
                <a:latin typeface="Times New Roman" pitchFamily="18" charset="0"/>
                <a:cs typeface="Browallia New" pitchFamily="34" charset="-34"/>
              </a:rPr>
              <a:t>Embryonic death   :</a:t>
            </a: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th-TH" sz="2400" b="1">
                <a:solidFill>
                  <a:srgbClr val="FFC000"/>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The death of an embryo before the 8</a:t>
            </a:r>
            <a:r>
              <a:rPr lang="en-US" sz="2400" baseline="30000">
                <a:solidFill>
                  <a:srgbClr val="FFFFFF"/>
                </a:solidFill>
                <a:latin typeface="Times New Roman" pitchFamily="18" charset="0"/>
                <a:cs typeface="Browallia New" pitchFamily="34" charset="-34"/>
              </a:rPr>
              <a:t>th</a:t>
            </a:r>
            <a:r>
              <a:rPr lang="en-US" sz="2400">
                <a:solidFill>
                  <a:srgbClr val="FFFFFF"/>
                </a:solidFill>
                <a:latin typeface="Times New Roman" pitchFamily="18" charset="0"/>
                <a:cs typeface="Browallia New" pitchFamily="34" charset="-34"/>
              </a:rPr>
              <a:t> week following conception </a:t>
            </a:r>
            <a:r>
              <a:rPr lang="en-US" sz="2400">
                <a:solidFill>
                  <a:srgbClr val="FFFF00"/>
                </a:solidFill>
                <a:latin typeface="Times New Roman" pitchFamily="18" charset="0"/>
                <a:cs typeface="Browallia New" pitchFamily="34" charset="-34"/>
              </a:rPr>
              <a:t>(</a:t>
            </a:r>
            <a:r>
              <a:rPr lang="en-US" sz="2400">
                <a:solidFill>
                  <a:srgbClr val="CCCCFF"/>
                </a:solidFill>
                <a:latin typeface="Times New Roman" pitchFamily="18" charset="0"/>
                <a:cs typeface="Browallia New" pitchFamily="34" charset="-34"/>
                <a:hlinkClick r:id="rId3"/>
              </a:rPr>
              <a:t>http://www.medicalnewstoday.com/medicalnews.php?newsid=44486</a:t>
            </a:r>
            <a:r>
              <a:rPr lang="th-TH" sz="2400">
                <a:solidFill>
                  <a:srgbClr val="FFFF00"/>
                </a:solidFill>
                <a:latin typeface="Times New Roman" pitchFamily="18" charset="0"/>
                <a:cs typeface="Browallia New" pitchFamily="34" charset="-34"/>
              </a:rPr>
              <a:t>)</a:t>
            </a: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b="1">
                <a:solidFill>
                  <a:srgbClr val="FFC000"/>
                </a:solidFill>
                <a:latin typeface="Times New Roman" pitchFamily="18" charset="0"/>
                <a:cs typeface="Browallia New" pitchFamily="34" charset="-34"/>
              </a:rPr>
              <a:t>Death fetus in utero  :</a:t>
            </a: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th-TH" sz="2400" b="1">
                <a:solidFill>
                  <a:srgbClr val="FFC000"/>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The death of a fetus, after the 8</a:t>
            </a:r>
            <a:r>
              <a:rPr lang="en-US" sz="2400" baseline="30000">
                <a:solidFill>
                  <a:srgbClr val="FFFFFF"/>
                </a:solidFill>
                <a:latin typeface="Times New Roman" pitchFamily="18" charset="0"/>
                <a:cs typeface="Browallia New" pitchFamily="34" charset="-34"/>
              </a:rPr>
              <a:t>th</a:t>
            </a:r>
            <a:r>
              <a:rPr lang="en-US" sz="2400">
                <a:solidFill>
                  <a:srgbClr val="FFFFFF"/>
                </a:solidFill>
                <a:latin typeface="Times New Roman" pitchFamily="18" charset="0"/>
                <a:cs typeface="Browallia New" pitchFamily="34" charset="-34"/>
              </a:rPr>
              <a:t> week until birth. </a:t>
            </a:r>
            <a:r>
              <a:rPr lang="th-TH" sz="2400">
                <a:solidFill>
                  <a:srgbClr val="FFFFFF"/>
                </a:solidFill>
                <a:latin typeface="Times New Roman" pitchFamily="18" charset="0"/>
                <a:cs typeface="Browallia New" pitchFamily="34" charset="-34"/>
              </a:rPr>
              <a:t>(</a:t>
            </a:r>
            <a:r>
              <a:rPr lang="en-US" sz="2400">
                <a:solidFill>
                  <a:srgbClr val="FFFFFF"/>
                </a:solidFill>
                <a:latin typeface="Times New Roman" pitchFamily="18" charset="0"/>
                <a:cs typeface="Browallia New" pitchFamily="34" charset="-34"/>
              </a:rPr>
              <a:t>World Health Organization. 1999. Fetal Death. Glossary of Terms. Reproductive health in refugee situations</a:t>
            </a:r>
            <a:r>
              <a:rPr lang="th-TH" sz="2400">
                <a:solidFill>
                  <a:srgbClr val="FFFFFF"/>
                </a:solidFill>
                <a:latin typeface="Times New Roman" pitchFamily="18" charset="0"/>
                <a:cs typeface="Browallia New" pitchFamily="34" charset="-34"/>
              </a:rPr>
              <a:t>)</a:t>
            </a: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endParaRPr lang="en-US" sz="2400">
              <a:solidFill>
                <a:srgbClr val="FFFF00"/>
              </a:solidFill>
              <a:latin typeface="Times New Roman" pitchFamily="18" charset="0"/>
              <a:cs typeface="Browallia New" pitchFamily="34" charset="-34"/>
            </a:endParaRP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endParaRPr lang="th-TH">
              <a:solidFill>
                <a:srgbClr val="FFFFFF"/>
              </a:solidFill>
              <a:latin typeface="Browallia New" pitchFamily="34" charset="-34"/>
              <a:cs typeface="Browallia New" pitchFamily="34" charset="-34"/>
            </a:endParaRPr>
          </a:p>
          <a:p>
            <a:pPr marL="342900" indent="-33020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endParaRPr lang="th-TH">
              <a:solidFill>
                <a:srgbClr val="FFFFFF"/>
              </a:solidFill>
              <a:latin typeface="Browallia New" pitchFamily="34" charset="-34"/>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428625" y="2714625"/>
            <a:ext cx="8229600" cy="1143000"/>
          </a:xfrm>
          <a:ln/>
        </p:spPr>
        <p:txBody>
          <a:bodyPr tIns="45000" bIns="45000" anchor="t"/>
          <a:lstStyle/>
          <a:p>
            <a:pPr hangingPunct="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FFD320"/>
                </a:solidFill>
                <a:latin typeface="Times New Roman" pitchFamily="18" charset="0"/>
              </a:rPr>
              <a:t>Results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57188" y="122238"/>
            <a:ext cx="7500937" cy="520700"/>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FF00"/>
                </a:solidFill>
                <a:latin typeface="Browallia New" pitchFamily="34" charset="-34"/>
                <a:cs typeface="Times New Roman" pitchFamily="18" charset="0"/>
              </a:rPr>
              <a:t>Table 1   General characteristics</a:t>
            </a:r>
          </a:p>
        </p:txBody>
      </p:sp>
      <p:graphicFrame>
        <p:nvGraphicFramePr>
          <p:cNvPr id="25602" name="Group 2"/>
          <p:cNvGraphicFramePr>
            <a:graphicFrameLocks noGrp="1"/>
          </p:cNvGraphicFramePr>
          <p:nvPr/>
        </p:nvGraphicFramePr>
        <p:xfrm>
          <a:off x="71406" y="642918"/>
          <a:ext cx="8858343" cy="5827682"/>
        </p:xfrm>
        <a:graphic>
          <a:graphicData uri="http://schemas.openxmlformats.org/drawingml/2006/table">
            <a:tbl>
              <a:tblPr/>
              <a:tblGrid>
                <a:gridCol w="2317529"/>
                <a:gridCol w="760493"/>
                <a:gridCol w="760493"/>
                <a:gridCol w="760493"/>
                <a:gridCol w="874566"/>
                <a:gridCol w="873046"/>
                <a:gridCol w="1085984"/>
                <a:gridCol w="1425739"/>
              </a:tblGrid>
              <a:tr h="345376">
                <a:tc rowSpan="2">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1400" b="1" i="0" u="none" strike="noStrike" cap="none" normalizeH="0" baseline="0" dirty="0" smtClean="0">
                          <a:ln>
                            <a:noFill/>
                          </a:ln>
                          <a:solidFill>
                            <a:srgbClr val="FFFFFF"/>
                          </a:solidFill>
                          <a:effectLst/>
                          <a:latin typeface="Browallia New" pitchFamily="34" charset="-34"/>
                          <a:cs typeface="Browallia New" pitchFamily="34" charset="-34"/>
                        </a:rPr>
                        <a:t>Characteristics</a:t>
                      </a:r>
                    </a:p>
                  </a:txBody>
                  <a:tcPr marL="35640" marR="35640" marT="154368"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1" i="0" u="none" strike="noStrike" cap="none" normalizeH="0" baseline="0" smtClean="0">
                          <a:ln>
                            <a:noFill/>
                          </a:ln>
                          <a:solidFill>
                            <a:srgbClr val="FFFFFF"/>
                          </a:solidFill>
                          <a:effectLst/>
                          <a:latin typeface="Browallia New" pitchFamily="34" charset="-34"/>
                          <a:cs typeface="Cordia New" pitchFamily="34" charset="-34"/>
                        </a:rPr>
                        <a:t>Misoprostol</a:t>
                      </a:r>
                    </a:p>
                  </a:txBody>
                  <a:tcPr marL="35640" marR="35640" marT="133091"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1" i="0" u="none" strike="noStrike" cap="none" normalizeH="0" baseline="0" smtClean="0">
                          <a:ln>
                            <a:noFill/>
                          </a:ln>
                          <a:solidFill>
                            <a:srgbClr val="FFFFFF"/>
                          </a:solidFill>
                          <a:effectLst/>
                          <a:latin typeface="Browallia New" pitchFamily="34" charset="-34"/>
                          <a:cs typeface="Cordia New" pitchFamily="34" charset="-34"/>
                        </a:rPr>
                        <a:t>MVA</a:t>
                      </a:r>
                    </a:p>
                  </a:txBody>
                  <a:tcPr marL="35640" marR="35640" marT="133091"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1" i="0" u="none" strike="noStrike" cap="none" normalizeH="0" baseline="0" smtClean="0">
                          <a:ln>
                            <a:noFill/>
                          </a:ln>
                          <a:solidFill>
                            <a:srgbClr val="FFFFFF"/>
                          </a:solidFill>
                          <a:effectLst/>
                          <a:latin typeface="Browallia New" pitchFamily="34" charset="-34"/>
                          <a:cs typeface="Cordia New" pitchFamily="34" charset="-34"/>
                        </a:rPr>
                        <a:t>Curettage</a:t>
                      </a:r>
                    </a:p>
                  </a:txBody>
                  <a:tcPr marL="35640" marR="35640" marT="133091"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1" i="0" u="none" strike="noStrike" cap="none" normalizeH="0" baseline="0" smtClean="0">
                          <a:ln>
                            <a:noFill/>
                          </a:ln>
                          <a:solidFill>
                            <a:srgbClr val="FFFFFF"/>
                          </a:solidFill>
                          <a:effectLst/>
                          <a:latin typeface="Browallia New" pitchFamily="34" charset="-34"/>
                          <a:cs typeface="Cordia New" pitchFamily="34" charset="-34"/>
                        </a:rPr>
                        <a:t>P-value</a:t>
                      </a:r>
                    </a:p>
                  </a:txBody>
                  <a:tcPr marL="35640" marR="35640" marT="144864"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35331">
                <a:tc v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1" i="0" u="none" strike="noStrike" cap="none" normalizeH="0" baseline="0" dirty="0" smtClean="0">
                          <a:ln>
                            <a:noFill/>
                          </a:ln>
                          <a:solidFill>
                            <a:srgbClr val="FFFFFF"/>
                          </a:solidFill>
                          <a:effectLst/>
                          <a:latin typeface="Browallia New" pitchFamily="34" charset="-34"/>
                          <a:cs typeface="Calibri" pitchFamily="34" charset="0"/>
                        </a:rPr>
                        <a:t>number</a:t>
                      </a:r>
                    </a:p>
                  </a:txBody>
                  <a:tcPr marL="35280" marR="35280" marT="133091"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14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35640" marR="35640" marT="141264"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1" i="0" u="none" strike="noStrike" cap="none" normalizeH="0" baseline="0" dirty="0" smtClean="0">
                          <a:ln>
                            <a:noFill/>
                          </a:ln>
                          <a:solidFill>
                            <a:srgbClr val="FFFFFF"/>
                          </a:solidFill>
                          <a:effectLst/>
                          <a:latin typeface="Browallia New" pitchFamily="34" charset="-34"/>
                          <a:cs typeface="Calibri" pitchFamily="34" charset="0"/>
                        </a:rPr>
                        <a:t>number</a:t>
                      </a:r>
                    </a:p>
                  </a:txBody>
                  <a:tcPr marL="35280" marR="35280" marT="133091"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14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35640" marR="35640" marT="141264"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1" i="0" u="none" strike="noStrike" cap="none" normalizeH="0" baseline="0" dirty="0" smtClean="0">
                          <a:ln>
                            <a:noFill/>
                          </a:ln>
                          <a:solidFill>
                            <a:srgbClr val="FFFFFF"/>
                          </a:solidFill>
                          <a:effectLst/>
                          <a:latin typeface="Browallia New" pitchFamily="34" charset="-34"/>
                          <a:cs typeface="Calibri" pitchFamily="34" charset="0"/>
                        </a:rPr>
                        <a:t>number</a:t>
                      </a:r>
                    </a:p>
                  </a:txBody>
                  <a:tcPr marL="35280" marR="35280" marT="133091"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14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35640" marR="35640" marT="141264"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58104" marB="0"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42344">
                <a:tc>
                  <a:txBody>
                    <a:bodyPr/>
                    <a:lstStyle/>
                    <a:p>
                      <a:pPr marL="0" marR="0" lvl="0" indent="0" algn="l"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Browallia New" pitchFamily="34" charset="-34"/>
                        </a:rPr>
                        <a:t>Age (Years)</a:t>
                      </a:r>
                    </a:p>
                  </a:txBody>
                  <a:tcPr marL="35640" marR="35640" marT="141264" marB="0"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400" b="0" i="0" u="none" strike="noStrike" cap="none" normalizeH="0" baseline="0" dirty="0" smtClean="0">
                          <a:ln>
                            <a:noFill/>
                          </a:ln>
                          <a:solidFill>
                            <a:srgbClr val="FFFFFF"/>
                          </a:solidFill>
                          <a:effectLst/>
                          <a:latin typeface="Calibri" pitchFamily="34" charset="0"/>
                          <a:cs typeface="Browallia New" pitchFamily="34" charset="-34"/>
                        </a:rPr>
                        <a:t>0.09</a:t>
                      </a:r>
                    </a:p>
                  </a:txBody>
                  <a:tcPr marL="35640" marR="35640" marT="15508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29482">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000000"/>
                          </a:solidFill>
                          <a:effectLst/>
                          <a:latin typeface="Browallia New" pitchFamily="34" charset="-34"/>
                          <a:cs typeface="Calibri" pitchFamily="34" charset="0"/>
                        </a:rPr>
                        <a:t> </a:t>
                      </a:r>
                      <a:r>
                        <a:rPr kumimoji="0" lang="en-US" sz="1400" b="0" i="0" u="none" strike="noStrike" cap="none" normalizeH="0" baseline="0" smtClean="0">
                          <a:ln>
                            <a:noFill/>
                          </a:ln>
                          <a:solidFill>
                            <a:srgbClr val="FFFFFF"/>
                          </a:solidFill>
                          <a:effectLst/>
                          <a:latin typeface="Browallia New" pitchFamily="34" charset="-34"/>
                          <a:cs typeface="Calibri" pitchFamily="34" charset="0"/>
                        </a:rPr>
                        <a:t>       average (SD)</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gridSpan="2">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Browallia New" pitchFamily="34" charset="-34"/>
                        </a:rPr>
                        <a:t>27.31 (4.87)</a:t>
                      </a:r>
                    </a:p>
                  </a:txBody>
                  <a:tcPr marL="35640" marR="35640" marT="128520"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Browallia New" pitchFamily="34" charset="-34"/>
                        </a:rPr>
                        <a:t>32.86(6.47)</a:t>
                      </a:r>
                    </a:p>
                  </a:txBody>
                  <a:tcPr marL="35640" marR="35640" marT="12852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31.4(8.30)</a:t>
                      </a:r>
                    </a:p>
                  </a:txBody>
                  <a:tcPr marL="35640" marR="35640" marT="12852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91512"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1856">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err="1" smtClean="0">
                          <a:ln>
                            <a:noFill/>
                          </a:ln>
                          <a:solidFill>
                            <a:srgbClr val="FFFFFF"/>
                          </a:solidFill>
                          <a:effectLst/>
                          <a:latin typeface="Browallia New" pitchFamily="34" charset="-34"/>
                          <a:cs typeface="Calibri" pitchFamily="34" charset="0"/>
                        </a:rPr>
                        <a:t>Gravida</a:t>
                      </a:r>
                      <a:endParaRPr kumimoji="0" lang="en-US" sz="1400" b="0" i="0" u="none" strike="noStrike" cap="none" normalizeH="0" baseline="0" dirty="0" smtClean="0">
                        <a:ln>
                          <a:noFill/>
                        </a:ln>
                        <a:solidFill>
                          <a:srgbClr val="FFFFFF"/>
                        </a:solidFill>
                        <a:effectLst/>
                        <a:latin typeface="Browallia New" pitchFamily="34" charset="-34"/>
                        <a:cs typeface="Calibri" pitchFamily="34" charset="0"/>
                      </a:endParaRPr>
                    </a:p>
                  </a:txBody>
                  <a:tcPr marL="35280" marR="35280" marT="133091" marB="0" horzOverflow="overflow">
                    <a:lnL>
                      <a:noFill/>
                    </a:lnL>
                    <a:lnR>
                      <a:noFill/>
                    </a:lnR>
                    <a:lnT>
                      <a:noFill/>
                    </a:lnT>
                    <a:lnB>
                      <a:noFill/>
                    </a:lnB>
                    <a:lnTlToBr>
                      <a:noFill/>
                    </a:lnTlToBr>
                    <a:lnBlToTr>
                      <a:noFill/>
                    </a:lnBlToTr>
                    <a:solidFill>
                      <a:srgbClr val="000000"/>
                    </a:solid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a:noFill/>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a:noFill/>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a:noFill/>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400" b="0" i="0" u="none" strike="noStrike" cap="none" normalizeH="0" baseline="0" smtClean="0">
                          <a:ln>
                            <a:noFill/>
                          </a:ln>
                          <a:solidFill>
                            <a:srgbClr val="FFFFFF"/>
                          </a:solidFill>
                          <a:effectLst/>
                          <a:latin typeface="Calibri" pitchFamily="34" charset="0"/>
                          <a:cs typeface="Browallia New" pitchFamily="34" charset="-34"/>
                        </a:rPr>
                        <a:t>0.20</a:t>
                      </a:r>
                    </a:p>
                  </a:txBody>
                  <a:tcPr marL="35640" marR="35640" marT="15508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0846">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alibri" pitchFamily="34" charset="0"/>
                        </a:rPr>
                        <a:t>1</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62.50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4</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57.14</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11</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36.67</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91512"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0846">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alibri" pitchFamily="34" charset="0"/>
                        </a:rPr>
                        <a:t>2</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6</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37.50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14.29</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7</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23.33</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91512"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0846">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alibri" pitchFamily="34" charset="0"/>
                        </a:rPr>
                        <a:t>3</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14.29</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6</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20.00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91512"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0846">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alibri" pitchFamily="34" charset="0"/>
                        </a:rPr>
                        <a:t>4</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14.29</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5</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16.67</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91512"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0846">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alibri" pitchFamily="34" charset="0"/>
                        </a:rPr>
                        <a:t>5</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3.33</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91512"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5331">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alibri" pitchFamily="34" charset="0"/>
                        </a:rPr>
                        <a:t>BMI </a:t>
                      </a:r>
                    </a:p>
                  </a:txBody>
                  <a:tcPr marL="35280" marR="35280" marT="133091" marB="0" horzOverflow="overflow">
                    <a:lnL>
                      <a:noFill/>
                    </a:lnL>
                    <a:lnR>
                      <a:noFill/>
                    </a:lnR>
                    <a:lnT>
                      <a:noFill/>
                    </a:lnT>
                    <a:lnB>
                      <a:noFill/>
                    </a:lnB>
                    <a:lnTlToBr>
                      <a:noFill/>
                    </a:lnTlToBr>
                    <a:lnBlToTr>
                      <a:noFill/>
                    </a:lnBlToTr>
                    <a:solidFill>
                      <a:srgbClr val="000000"/>
                    </a:solid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400" b="0" i="0" u="none" strike="noStrike" cap="none" normalizeH="0" baseline="0" smtClean="0">
                          <a:ln>
                            <a:noFill/>
                          </a:ln>
                          <a:solidFill>
                            <a:srgbClr val="FFFFFF"/>
                          </a:solidFill>
                          <a:effectLst/>
                          <a:latin typeface="Browallia New" pitchFamily="34" charset="-34"/>
                          <a:cs typeface="Browallia New" pitchFamily="34" charset="-34"/>
                        </a:rPr>
                        <a:t>(</a:t>
                      </a:r>
                      <a:r>
                        <a:rPr kumimoji="0" lang="en-US" sz="1400" b="0" i="0" u="none" strike="noStrike" cap="none" normalizeH="0" baseline="0" smtClean="0">
                          <a:ln>
                            <a:noFill/>
                          </a:ln>
                          <a:solidFill>
                            <a:srgbClr val="FFFFFF"/>
                          </a:solidFill>
                          <a:effectLst/>
                          <a:latin typeface="Browallia New" pitchFamily="34" charset="-34"/>
                          <a:cs typeface="Cordia New" pitchFamily="34" charset="-34"/>
                        </a:rPr>
                        <a:t>n=10</a:t>
                      </a:r>
                      <a:r>
                        <a:rPr kumimoji="0" lang="th-TH" sz="1400" b="0" i="0" u="none" strike="noStrike" cap="none" normalizeH="0" baseline="0" smtClean="0">
                          <a:ln>
                            <a:noFill/>
                          </a:ln>
                          <a:solidFill>
                            <a:srgbClr val="FFFFFF"/>
                          </a:solidFill>
                          <a:effectLst/>
                          <a:latin typeface="Browallia New" pitchFamily="34" charset="-34"/>
                          <a:cs typeface="Cordia New" pitchFamily="34" charset="-34"/>
                        </a:rPr>
                        <a:t>)</a:t>
                      </a:r>
                    </a:p>
                  </a:txBody>
                  <a:tcPr marL="35640" marR="35640" marT="141264"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400" b="0" i="0" u="none" strike="noStrike" cap="none" normalizeH="0" baseline="0" smtClean="0">
                          <a:ln>
                            <a:noFill/>
                          </a:ln>
                          <a:solidFill>
                            <a:srgbClr val="FFFFFF"/>
                          </a:solidFill>
                          <a:effectLst/>
                          <a:latin typeface="Browallia New" pitchFamily="34" charset="-34"/>
                          <a:cs typeface="Browallia New" pitchFamily="34" charset="-34"/>
                        </a:rPr>
                        <a:t>(</a:t>
                      </a:r>
                      <a:r>
                        <a:rPr kumimoji="0" lang="en-US" sz="1400" b="0" i="0" u="none" strike="noStrike" cap="none" normalizeH="0" baseline="0" smtClean="0">
                          <a:ln>
                            <a:noFill/>
                          </a:ln>
                          <a:solidFill>
                            <a:srgbClr val="FFFFFF"/>
                          </a:solidFill>
                          <a:effectLst/>
                          <a:latin typeface="Browallia New" pitchFamily="34" charset="-34"/>
                          <a:cs typeface="Cordia New" pitchFamily="34" charset="-34"/>
                        </a:rPr>
                        <a:t>n=4</a:t>
                      </a:r>
                      <a:r>
                        <a:rPr kumimoji="0" lang="th-TH" sz="1400" b="0" i="0" u="none" strike="noStrike" cap="none" normalizeH="0" baseline="0" smtClean="0">
                          <a:ln>
                            <a:noFill/>
                          </a:ln>
                          <a:solidFill>
                            <a:srgbClr val="FFFFFF"/>
                          </a:solidFill>
                          <a:effectLst/>
                          <a:latin typeface="Browallia New" pitchFamily="34" charset="-34"/>
                          <a:cs typeface="Cordia New" pitchFamily="34" charset="-34"/>
                        </a:rPr>
                        <a:t>)</a:t>
                      </a:r>
                    </a:p>
                  </a:txBody>
                  <a:tcPr marL="35640" marR="35640" marT="141264"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400" b="0" i="0" u="none" strike="noStrike" cap="none" normalizeH="0" baseline="0" dirty="0" smtClean="0">
                          <a:ln>
                            <a:noFill/>
                          </a:ln>
                          <a:solidFill>
                            <a:srgbClr val="FFFFFF"/>
                          </a:solidFill>
                          <a:effectLst/>
                          <a:latin typeface="Browallia New" pitchFamily="34" charset="-34"/>
                          <a:cs typeface="Browallia New" pitchFamily="34" charset="-34"/>
                        </a:rPr>
                        <a:t>(</a:t>
                      </a: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n=18</a:t>
                      </a:r>
                      <a:r>
                        <a:rPr kumimoji="0" lang="th-TH" sz="1400" b="0" i="0" u="none" strike="noStrike" cap="none" normalizeH="0" baseline="0" dirty="0" smtClean="0">
                          <a:ln>
                            <a:noFill/>
                          </a:ln>
                          <a:solidFill>
                            <a:srgbClr val="FFFFFF"/>
                          </a:solidFill>
                          <a:effectLst/>
                          <a:latin typeface="Browallia New" pitchFamily="34" charset="-34"/>
                          <a:cs typeface="Cordia New" pitchFamily="34" charset="-34"/>
                        </a:rPr>
                        <a:t>)</a:t>
                      </a:r>
                    </a:p>
                  </a:txBody>
                  <a:tcPr marL="35640" marR="35640" marT="141264"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400" b="0" i="0" u="none" strike="noStrike" cap="none" normalizeH="0" baseline="0" dirty="0" smtClean="0">
                          <a:ln>
                            <a:noFill/>
                          </a:ln>
                          <a:solidFill>
                            <a:srgbClr val="FFFFFF"/>
                          </a:solidFill>
                          <a:effectLst/>
                          <a:latin typeface="Calibri" pitchFamily="34" charset="0"/>
                          <a:cs typeface="Browallia New" pitchFamily="34" charset="-34"/>
                        </a:rPr>
                        <a:t>0.61</a:t>
                      </a:r>
                    </a:p>
                  </a:txBody>
                  <a:tcPr marL="35640" marR="35640" marT="15508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0846">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kumimoji="0" lang="en-US" sz="1400" b="0" i="0" u="none" strike="noStrike" cap="none" normalizeH="0" baseline="0" smtClean="0">
                          <a:ln>
                            <a:noFill/>
                          </a:ln>
                          <a:solidFill>
                            <a:srgbClr val="FFFFFF"/>
                          </a:solidFill>
                          <a:effectLst/>
                          <a:latin typeface="Browallia New" pitchFamily="34" charset="-34"/>
                          <a:cs typeface="Calibri" pitchFamily="34" charset="0"/>
                        </a:rPr>
                        <a:t>	&lt; 19.8</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3</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30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6</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33.32</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91512"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0846">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kumimoji="0" lang="en-US" sz="1400" b="0" i="0" u="none" strike="noStrike" cap="none" normalizeH="0" baseline="0" smtClean="0">
                          <a:ln>
                            <a:noFill/>
                          </a:ln>
                          <a:solidFill>
                            <a:srgbClr val="FFFFFF"/>
                          </a:solidFill>
                          <a:effectLst/>
                          <a:latin typeface="Browallia New" pitchFamily="34" charset="-34"/>
                          <a:cs typeface="Calibri" pitchFamily="34" charset="0"/>
                        </a:rPr>
                        <a:t>	19.8-26</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5</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50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4</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100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9</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50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91512"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0846">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kumimoji="0" lang="en-US" sz="1400" b="0" i="0" u="none" strike="noStrike" cap="none" normalizeH="0" baseline="0" smtClean="0">
                          <a:ln>
                            <a:noFill/>
                          </a:ln>
                          <a:solidFill>
                            <a:srgbClr val="FFFFFF"/>
                          </a:solidFill>
                          <a:effectLst/>
                          <a:latin typeface="Browallia New" pitchFamily="34" charset="-34"/>
                          <a:cs typeface="Calibri" pitchFamily="34" charset="0"/>
                        </a:rPr>
                        <a:t>	&gt;26</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2</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20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3</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16.68</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Browallia New" pitchFamily="34" charset="-34"/>
                        <a:ea typeface="Arial Unicode MS" pitchFamily="34" charset="-128"/>
                        <a:cs typeface="Arial Unicode MS" pitchFamily="34" charset="-128"/>
                      </a:endParaRPr>
                    </a:p>
                  </a:txBody>
                  <a:tcPr marL="35640" marR="35640" marT="91512"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527718">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000000"/>
                          </a:solidFill>
                          <a:effectLst/>
                          <a:latin typeface="Browallia New" pitchFamily="34" charset="-34"/>
                          <a:cs typeface="Calibri" pitchFamily="34" charset="0"/>
                        </a:rPr>
                        <a:t>Had </a:t>
                      </a:r>
                      <a:r>
                        <a:rPr kumimoji="0" lang="en-US" sz="1400" b="0" i="0" u="none" strike="noStrike" cap="none" normalizeH="0" baseline="0" smtClean="0">
                          <a:ln>
                            <a:noFill/>
                          </a:ln>
                          <a:solidFill>
                            <a:srgbClr val="FFFFFF"/>
                          </a:solidFill>
                          <a:effectLst/>
                          <a:latin typeface="Browallia New" pitchFamily="34" charset="-34"/>
                          <a:cs typeface="Calibri" pitchFamily="34" charset="0"/>
                        </a:rPr>
                        <a:t>history of abortion before</a:t>
                      </a:r>
                    </a:p>
                  </a:txBody>
                  <a:tcPr marL="35280" marR="35280" marT="133091" marB="0" horzOverflow="overflow">
                    <a:lnL>
                      <a:noFill/>
                    </a:lnL>
                    <a:lnR>
                      <a:noFill/>
                    </a:lnR>
                    <a:lnT>
                      <a:noFill/>
                    </a:lnT>
                    <a:lnB>
                      <a:noFill/>
                    </a:lnB>
                    <a:lnTlToBr>
                      <a:noFill/>
                    </a:lnTlToBr>
                    <a:lnBlToTr>
                      <a:noFill/>
                    </a:lnBlToTr>
                    <a:solidFill>
                      <a:srgbClr val="000000"/>
                    </a:solid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400" b="0" i="0" u="none" strike="noStrike" cap="none" normalizeH="0" baseline="0" dirty="0" smtClean="0">
                          <a:ln>
                            <a:noFill/>
                          </a:ln>
                          <a:solidFill>
                            <a:srgbClr val="C00000"/>
                          </a:solidFill>
                          <a:effectLst/>
                          <a:latin typeface="Calibri" pitchFamily="34" charset="0"/>
                          <a:cs typeface="Browallia New" pitchFamily="34" charset="-34"/>
                        </a:rPr>
                        <a:t>0.04</a:t>
                      </a:r>
                    </a:p>
                  </a:txBody>
                  <a:tcPr marL="35640" marR="35640" marT="15508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1856">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kumimoji="0" lang="en-US" sz="1400" b="0" i="0" u="none" strike="noStrike" cap="none" normalizeH="0" baseline="0" dirty="0" smtClean="0">
                          <a:ln>
                            <a:noFill/>
                          </a:ln>
                          <a:solidFill>
                            <a:srgbClr val="FFFFFF"/>
                          </a:solidFill>
                          <a:effectLst/>
                          <a:latin typeface="Browallia New" pitchFamily="34" charset="-34"/>
                          <a:cs typeface="Calibri" pitchFamily="34" charset="0"/>
                        </a:rPr>
                        <a:t>	                                                   yes</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solidFill>
                      <a:srgbClr val="000000"/>
                    </a:solid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1</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6.52</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2</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28.57</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12</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smtClean="0">
                          <a:ln>
                            <a:noFill/>
                          </a:ln>
                          <a:solidFill>
                            <a:srgbClr val="FFFFFF"/>
                          </a:solidFill>
                          <a:effectLst/>
                          <a:latin typeface="Browallia New" pitchFamily="34" charset="-34"/>
                          <a:cs typeface="Cordia New" pitchFamily="34" charset="-34"/>
                        </a:rPr>
                        <a:t>40.00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kumimoji="0" lang="en-US" sz="1400" b="0" i="0" u="none" strike="noStrike" cap="none" normalizeH="0" baseline="0" dirty="0" smtClean="0">
                          <a:ln>
                            <a:noFill/>
                          </a:ln>
                          <a:solidFill>
                            <a:srgbClr val="FFFFFF"/>
                          </a:solidFill>
                          <a:effectLst/>
                          <a:latin typeface="Browallia New" pitchFamily="34" charset="-34"/>
                          <a:cs typeface="Calibri" pitchFamily="34" charset="0"/>
                        </a:rPr>
                        <a:t> 	                                         no </a:t>
                      </a:r>
                    </a:p>
                  </a:txBody>
                  <a:tcPr marL="35280" marR="35280" marT="133091" marB="0" anchor="ctr" horzOverflow="overflow">
                    <a:lnL>
                      <a:noFill/>
                    </a:lnL>
                    <a:lnR w="720" cap="flat" cmpd="sng" algn="ctr">
                      <a:solidFill>
                        <a:srgbClr val="000000"/>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15</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93.75</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5</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71.43</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18</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400" b="0" i="0" u="none" strike="noStrike" cap="none" normalizeH="0" baseline="0" dirty="0" smtClean="0">
                          <a:ln>
                            <a:noFill/>
                          </a:ln>
                          <a:solidFill>
                            <a:srgbClr val="FFFFFF"/>
                          </a:solidFill>
                          <a:effectLst/>
                          <a:latin typeface="Browallia New" pitchFamily="34" charset="-34"/>
                          <a:cs typeface="Cordia New" pitchFamily="34" charset="-34"/>
                        </a:rPr>
                        <a:t>60.00</a:t>
                      </a:r>
                    </a:p>
                  </a:txBody>
                  <a:tcPr marL="35640" marR="35640" marT="13309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400" b="0" i="0" u="none" strike="noStrike" cap="none" normalizeH="0" baseline="0" dirty="0" smtClean="0">
                        <a:ln>
                          <a:noFill/>
                        </a:ln>
                        <a:solidFill>
                          <a:srgbClr val="FFFFFF"/>
                        </a:solidFill>
                        <a:effectLst/>
                        <a:latin typeface="Times New Roman" pitchFamily="18" charset="0"/>
                        <a:ea typeface="Arial Unicode MS" pitchFamily="34" charset="-128"/>
                        <a:cs typeface="Arial Unicode MS" pitchFamily="34" charset="-128"/>
                      </a:endParaRPr>
                    </a:p>
                  </a:txBody>
                  <a:tcPr marL="35640" marR="35640" marT="124200"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25937" name="Text Box 337"/>
          <p:cNvSpPr txBox="1">
            <a:spLocks noChangeArrowheads="1"/>
          </p:cNvSpPr>
          <p:nvPr/>
        </p:nvSpPr>
        <p:spPr bwMode="auto">
          <a:xfrm>
            <a:off x="4087813" y="3071813"/>
            <a:ext cx="987425" cy="346075"/>
          </a:xfrm>
          <a:prstGeom prst="rect">
            <a:avLst/>
          </a:prstGeom>
          <a:noFill/>
          <a:ln w="9525" cap="flat">
            <a:noFill/>
            <a:round/>
            <a:headEnd/>
            <a:tailEnd/>
          </a:ln>
          <a:effectLst/>
        </p:spPr>
        <p:txBody>
          <a:bodyPr lIns="90000" tIns="45000" rIns="90000" bIns="45000"/>
          <a:lstStyle/>
          <a:p>
            <a:pPr>
              <a:lnSpc>
                <a:spcPct val="93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800">
                <a:solidFill>
                  <a:srgbClr val="000000"/>
                </a:solidFill>
                <a:latin typeface="Browallia New" pitchFamily="34" charset="-34"/>
                <a:cs typeface="Browallia New" pitchFamily="34" charset="-34"/>
              </a:rPr>
              <a:t>Age (Years)</a:t>
            </a:r>
          </a:p>
        </p:txBody>
      </p:sp>
      <p:sp>
        <p:nvSpPr>
          <p:cNvPr id="25938" name="Text Box 338"/>
          <p:cNvSpPr txBox="1">
            <a:spLocks noChangeArrowheads="1"/>
          </p:cNvSpPr>
          <p:nvPr/>
        </p:nvSpPr>
        <p:spPr bwMode="auto">
          <a:xfrm>
            <a:off x="4087813" y="3071813"/>
            <a:ext cx="987425" cy="346075"/>
          </a:xfrm>
          <a:prstGeom prst="rect">
            <a:avLst/>
          </a:prstGeom>
          <a:noFill/>
          <a:ln w="9525" cap="flat">
            <a:noFill/>
            <a:round/>
            <a:headEnd/>
            <a:tailEnd/>
          </a:ln>
          <a:effectLst/>
        </p:spPr>
        <p:txBody>
          <a:bodyPr lIns="90000" tIns="45000" rIns="90000" bIns="45000"/>
          <a:lstStyle/>
          <a:p>
            <a:pPr>
              <a:lnSpc>
                <a:spcPct val="93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800">
                <a:solidFill>
                  <a:srgbClr val="000000"/>
                </a:solidFill>
                <a:latin typeface="Browallia New" pitchFamily="34" charset="-34"/>
                <a:cs typeface="Browallia New" pitchFamily="34" charset="-34"/>
              </a:rPr>
              <a:t>Age (Years)</a:t>
            </a:r>
          </a:p>
        </p:txBody>
      </p:sp>
      <p:sp>
        <p:nvSpPr>
          <p:cNvPr id="25939" name="Text Box 339"/>
          <p:cNvSpPr txBox="1">
            <a:spLocks noChangeArrowheads="1"/>
          </p:cNvSpPr>
          <p:nvPr/>
        </p:nvSpPr>
        <p:spPr bwMode="auto">
          <a:xfrm>
            <a:off x="-622300" y="4049713"/>
            <a:ext cx="638175" cy="349250"/>
          </a:xfrm>
          <a:prstGeom prst="rect">
            <a:avLst/>
          </a:prstGeom>
          <a:noFill/>
          <a:ln w="9525" cap="flat">
            <a:noFill/>
            <a:round/>
            <a:headEnd/>
            <a:tailEnd/>
          </a:ln>
          <a:effectLst/>
        </p:spPr>
        <p:txBody>
          <a:bodyPr lIns="90000" tIns="45000" rIns="90000" bIns="45000"/>
          <a:lstStyle/>
          <a:p>
            <a:pPr>
              <a:lnSpc>
                <a:spcPct val="94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1800">
                <a:solidFill>
                  <a:srgbClr val="000000"/>
                </a:solidFill>
                <a:latin typeface="Browallia New" pitchFamily="34" charset="-34"/>
                <a:cs typeface="Calibri" pitchFamily="34"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57158" y="0"/>
            <a:ext cx="7929562" cy="825500"/>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b="1" dirty="0">
                <a:solidFill>
                  <a:srgbClr val="00FF00"/>
                </a:solidFill>
                <a:latin typeface="Times New Roman" pitchFamily="18" charset="0"/>
                <a:cs typeface="Times New Roman" pitchFamily="18" charset="0"/>
              </a:rPr>
              <a:t>Table 2   Comparison between terminating methods with other factors</a:t>
            </a:r>
          </a:p>
        </p:txBody>
      </p:sp>
      <p:graphicFrame>
        <p:nvGraphicFramePr>
          <p:cNvPr id="26626" name="Group 2"/>
          <p:cNvGraphicFramePr>
            <a:graphicFrameLocks noGrp="1"/>
          </p:cNvGraphicFramePr>
          <p:nvPr/>
        </p:nvGraphicFramePr>
        <p:xfrm>
          <a:off x="285720" y="785794"/>
          <a:ext cx="8645555" cy="5731787"/>
        </p:xfrm>
        <a:graphic>
          <a:graphicData uri="http://schemas.openxmlformats.org/drawingml/2006/table">
            <a:tbl>
              <a:tblPr/>
              <a:tblGrid>
                <a:gridCol w="2000280"/>
                <a:gridCol w="298450"/>
                <a:gridCol w="487363"/>
                <a:gridCol w="714375"/>
                <a:gridCol w="785812"/>
                <a:gridCol w="930275"/>
                <a:gridCol w="928688"/>
                <a:gridCol w="915987"/>
                <a:gridCol w="1584325"/>
              </a:tblGrid>
              <a:tr h="342900">
                <a:tc rowSpan="2">
                  <a:txBody>
                    <a:bodyPr/>
                    <a:lstStyle/>
                    <a:p>
                      <a:pPr marL="0" marR="0" lvl="0" indent="0" algn="ctr"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Characteristics</a:t>
                      </a:r>
                    </a:p>
                  </a:txBody>
                  <a:tcPr marL="29880" marR="29880" marT="13608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gridSpan="3">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err="1" smtClean="0">
                          <a:ln>
                            <a:noFill/>
                          </a:ln>
                          <a:solidFill>
                            <a:srgbClr val="FFFFFF"/>
                          </a:solidFill>
                          <a:effectLst/>
                          <a:latin typeface="Browallia New" pitchFamily="34" charset="-34"/>
                          <a:cs typeface="Cordia New" pitchFamily="34" charset="-34"/>
                        </a:rPr>
                        <a:t>Misoprostol</a:t>
                      </a:r>
                      <a:endParaRPr kumimoji="0" lang="en-US" sz="2000" b="1" i="0" u="none" strike="noStrike" cap="none" normalizeH="0" baseline="0" dirty="0" smtClean="0">
                        <a:ln>
                          <a:noFill/>
                        </a:ln>
                        <a:solidFill>
                          <a:srgbClr val="FFFFFF"/>
                        </a:solidFill>
                        <a:effectLst/>
                        <a:latin typeface="Browallia New" pitchFamily="34" charset="-34"/>
                        <a:cs typeface="Cordia New" pitchFamily="34" charset="-34"/>
                      </a:endParaRPr>
                    </a:p>
                  </a:txBody>
                  <a:tcPr marL="29880" marR="29880" marT="12096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MVA</a:t>
                      </a:r>
                    </a:p>
                  </a:txBody>
                  <a:tcPr marL="29880" marR="29880" marT="12096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smtClean="0">
                          <a:ln>
                            <a:noFill/>
                          </a:ln>
                          <a:solidFill>
                            <a:srgbClr val="FFFFFF"/>
                          </a:solidFill>
                          <a:effectLst/>
                          <a:latin typeface="Browallia New" pitchFamily="34" charset="-34"/>
                          <a:cs typeface="Cordia New" pitchFamily="34" charset="-34"/>
                        </a:rPr>
                        <a:t>Curettage</a:t>
                      </a:r>
                    </a:p>
                  </a:txBody>
                  <a:tcPr marL="29880" marR="29880" marT="12096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1" i="0" u="none" strike="noStrike" cap="none" normalizeH="0" baseline="0" dirty="0" smtClean="0">
                        <a:ln>
                          <a:noFill/>
                        </a:ln>
                        <a:solidFill>
                          <a:srgbClr val="FFFFFF"/>
                        </a:solidFill>
                        <a:effectLst/>
                        <a:latin typeface="Calibri" pitchFamily="34" charset="0"/>
                        <a:cs typeface="Cordia New" pitchFamily="34" charset="-34"/>
                      </a:endParaRPr>
                    </a:p>
                  </a:txBody>
                  <a:tcPr marL="29880" marR="29880" marT="141120" marB="0" horzOverflow="overflow">
                    <a:lnL>
                      <a:noFill/>
                    </a:lnL>
                    <a:lnR w="720" cap="flat" cmpd="sng" algn="ctr">
                      <a:solidFill>
                        <a:srgbClr val="000000"/>
                      </a:solidFill>
                      <a:prstDash val="solid"/>
                      <a:round/>
                      <a:headEnd type="none" w="med" len="med"/>
                      <a:tailEnd type="none" w="med" len="med"/>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41313">
                <a:tc vMerge="1">
                  <a:txBody>
                    <a:bodyPr/>
                    <a:lstStyle/>
                    <a:p>
                      <a:endParaRPr lang="th-TH"/>
                    </a:p>
                  </a:txBody>
                  <a:tcPr/>
                </a:tc>
                <a:tc gridSpan="2">
                  <a:txBody>
                    <a:bodyPr/>
                    <a:lstStyle/>
                    <a:p>
                      <a:pPr marL="0" marR="0" lvl="0" indent="0" algn="l"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number</a:t>
                      </a:r>
                    </a:p>
                  </a:txBody>
                  <a:tcPr marL="29880" marR="29880" marT="12852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29880" marR="29880" marT="12852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number</a:t>
                      </a:r>
                    </a:p>
                  </a:txBody>
                  <a:tcPr marL="29880" marR="29880" marT="12852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29880" marR="29880" marT="12852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number</a:t>
                      </a:r>
                    </a:p>
                  </a:txBody>
                  <a:tcPr marL="29880" marR="29880" marT="12852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29880" marR="29880" marT="128520" marB="0" anchor="ctr" horzOverflow="overflow">
                    <a:lnL>
                      <a:noFill/>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smtClean="0">
                          <a:ln>
                            <a:noFill/>
                          </a:ln>
                          <a:solidFill>
                            <a:srgbClr val="FFFFFF"/>
                          </a:solidFill>
                          <a:effectLst/>
                          <a:latin typeface="Browallia New" pitchFamily="34" charset="-34"/>
                          <a:cs typeface="Cordia New" pitchFamily="34" charset="-34"/>
                        </a:rPr>
                        <a:t>P-value</a:t>
                      </a:r>
                    </a:p>
                  </a:txBody>
                  <a:tcPr marL="29880" marR="29880" marT="120960"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82600">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1" i="0" u="none" strike="noStrike" cap="none" normalizeH="0" baseline="0" dirty="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l"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800" b="0" i="0" u="none" strike="noStrike" cap="none" normalizeH="0" baseline="0" dirty="0" smtClean="0">
                        <a:ln>
                          <a:noFill/>
                        </a:ln>
                        <a:solidFill>
                          <a:srgbClr val="FFFFFF"/>
                        </a:solidFill>
                        <a:effectLst/>
                        <a:latin typeface="Calibri" pitchFamily="34" charset="0"/>
                        <a:cs typeface="Cordia New" pitchFamily="34" charset="-34"/>
                      </a:endParaRPr>
                    </a:p>
                  </a:txBody>
                  <a:tcPr marL="29880" marR="29880" marT="222192"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1" i="0" u="none" strike="noStrike" cap="none" normalizeH="0" baseline="0" dirty="0" smtClean="0">
                          <a:ln>
                            <a:noFill/>
                          </a:ln>
                          <a:solidFill>
                            <a:srgbClr val="FFFFFF"/>
                          </a:solidFill>
                          <a:effectLst/>
                          <a:latin typeface="Calibri" pitchFamily="34" charset="0"/>
                          <a:cs typeface="Browallia New" pitchFamily="34" charset="-34"/>
                        </a:rPr>
                        <a:t>0.21</a:t>
                      </a:r>
                    </a:p>
                  </a:txBody>
                  <a:tcPr marL="29880" marR="29880" marT="127151"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615950">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         Early embryonic death</a:t>
                      </a:r>
                    </a:p>
                  </a:txBody>
                  <a:tcPr marL="29880" marR="29880" marT="108828"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8</a:t>
                      </a:r>
                    </a:p>
                  </a:txBody>
                  <a:tcPr marL="29880" marR="29880" marT="108828"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50.00</a:t>
                      </a:r>
                    </a:p>
                  </a:txBody>
                  <a:tcPr marL="29880" marR="298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14.29</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13</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Cordia New" pitchFamily="34" charset="-34"/>
                        </a:rPr>
                        <a:t>43.33</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C00000"/>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20675">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         Death fetus in utero</a:t>
                      </a:r>
                    </a:p>
                  </a:txBody>
                  <a:tcPr marL="29880" marR="29880" marT="108828"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a:t>
                      </a:r>
                    </a:p>
                  </a:txBody>
                  <a:tcPr marL="29880" marR="29880" marT="108828"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6.25</a:t>
                      </a:r>
                    </a:p>
                  </a:txBody>
                  <a:tcPr marL="29880" marR="298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14.29</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C00000"/>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         Blighted ovum</a:t>
                      </a:r>
                    </a:p>
                  </a:txBody>
                  <a:tcPr marL="29880" marR="29880" marT="108828"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7</a:t>
                      </a:r>
                    </a:p>
                  </a:txBody>
                  <a:tcPr marL="29880" marR="29880" marT="108828"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43.75</a:t>
                      </a:r>
                    </a:p>
                  </a:txBody>
                  <a:tcPr marL="29880" marR="298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4</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57.14</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15</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50.00</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C00000"/>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20675">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         Missed abortion</a:t>
                      </a:r>
                    </a:p>
                  </a:txBody>
                  <a:tcPr marL="29880" marR="29880" marT="108828"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457200" rtl="0" eaLnBrk="1" fontAlgn="base" latinLnBrk="0" hangingPunct="1">
                        <a:lnSpc>
                          <a:spcPct val="79000"/>
                        </a:lnSpc>
                        <a:spcBef>
                          <a:spcPts val="120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29880" marR="29880" marT="108828"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29880" marR="298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14.29</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2</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6.67</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C00000"/>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615950">
                <a:tc>
                  <a:txBody>
                    <a:bodyPr/>
                    <a:lstStyle/>
                    <a:p>
                      <a:pPr marL="0" marR="0" lvl="0" indent="0" algn="l" defTabSz="457200" rtl="0" eaLnBrk="1" fontAlgn="base" latinLnBrk="0" hangingPunct="1">
                        <a:lnSpc>
                          <a:spcPct val="7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1800" b="1" i="0" u="none" strike="noStrike" cap="none" normalizeH="0" baseline="0" smtClean="0">
                          <a:ln>
                            <a:noFill/>
                          </a:ln>
                          <a:solidFill>
                            <a:srgbClr val="FFFFFF"/>
                          </a:solidFill>
                          <a:effectLst/>
                          <a:latin typeface="Browallia New" pitchFamily="34" charset="-34"/>
                          <a:cs typeface="Browallia New" pitchFamily="34" charset="-34"/>
                        </a:rPr>
                        <a:t>Method of first terminating pregnancy</a:t>
                      </a:r>
                    </a:p>
                  </a:txBody>
                  <a:tcPr marL="29880" marR="29880" marT="115776" marB="0" horzOverflow="overflow">
                    <a:lnL>
                      <a:noFill/>
                    </a:lnL>
                    <a:lnR>
                      <a:noFill/>
                    </a:lnR>
                    <a:lnT>
                      <a:noFill/>
                    </a:lnT>
                    <a:lnB>
                      <a:noFill/>
                    </a:lnB>
                    <a:lnTlToBr>
                      <a:noFill/>
                    </a:lnTlToBr>
                    <a:lnBlToTr>
                      <a:noFill/>
                    </a:lnBlToTr>
                    <a:noFill/>
                  </a:tcPr>
                </a:tc>
                <a:tc gridSpan="2">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l"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800" b="0" i="0" u="none" strike="noStrike" cap="none" normalizeH="0" baseline="0" smtClean="0">
                        <a:ln>
                          <a:noFill/>
                        </a:ln>
                        <a:solidFill>
                          <a:srgbClr val="FFFFFF"/>
                        </a:solidFill>
                        <a:effectLst/>
                        <a:latin typeface="Calibri" pitchFamily="34" charset="0"/>
                        <a:cs typeface="Cordia New" pitchFamily="34" charset="-34"/>
                      </a:endParaRPr>
                    </a:p>
                  </a:txBody>
                  <a:tcPr marL="29880" marR="29880" marT="222192"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1" i="0" u="none" strike="noStrike" cap="none" normalizeH="0" baseline="0" smtClean="0">
                          <a:ln>
                            <a:noFill/>
                          </a:ln>
                          <a:solidFill>
                            <a:srgbClr val="C00000"/>
                          </a:solidFill>
                          <a:effectLst/>
                          <a:latin typeface="Calibri" pitchFamily="34" charset="0"/>
                          <a:cs typeface="Browallia New" pitchFamily="34" charset="-34"/>
                        </a:rPr>
                        <a:t>0.00</a:t>
                      </a:r>
                    </a:p>
                  </a:txBody>
                  <a:tcPr marL="29880" marR="29880" marT="127151"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20675">
                <a:tc>
                  <a:txBody>
                    <a:bodyPr/>
                    <a:lstStyle/>
                    <a:p>
                      <a:pPr marL="0" marR="0" lvl="0" indent="0" algn="l" defTabSz="457200" rtl="0" eaLnBrk="1" fontAlgn="base" latinLnBrk="0" hangingPunct="1">
                        <a:lnSpc>
                          <a:spcPct val="76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th-TH" sz="1800" b="0" i="0" u="none" strike="noStrike" cap="none" normalizeH="0" baseline="0" smtClean="0">
                          <a:ln>
                            <a:noFill/>
                          </a:ln>
                          <a:solidFill>
                            <a:srgbClr val="FFFFFF"/>
                          </a:solidFill>
                          <a:effectLst/>
                          <a:latin typeface="Calibri" pitchFamily="34" charset="0"/>
                          <a:cs typeface="Browallia New" pitchFamily="34" charset="-34"/>
                        </a:rPr>
                        <a:t>	</a:t>
                      </a:r>
                      <a:r>
                        <a:rPr kumimoji="0" lang="th-TH" sz="2000" b="0" i="0" u="none" strike="noStrike" cap="none" normalizeH="0" baseline="0" smtClean="0">
                          <a:ln>
                            <a:noFill/>
                          </a:ln>
                          <a:solidFill>
                            <a:srgbClr val="FFFFFF"/>
                          </a:solidFill>
                          <a:effectLst/>
                          <a:latin typeface="Browallia New" pitchFamily="34" charset="-34"/>
                          <a:cs typeface="Browallia New" pitchFamily="34" charset="-34"/>
                        </a:rPr>
                        <a:t>yes</a:t>
                      </a:r>
                    </a:p>
                  </a:txBody>
                  <a:tcPr marL="29880" marR="29880" marT="12715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0" i="0" u="none" strike="noStrike" cap="none" normalizeH="0" baseline="0" smtClean="0">
                          <a:ln>
                            <a:noFill/>
                          </a:ln>
                          <a:solidFill>
                            <a:srgbClr val="FFFFFF"/>
                          </a:solidFill>
                          <a:effectLst/>
                          <a:latin typeface="Calibri" pitchFamily="34" charset="0"/>
                          <a:cs typeface="Browallia New" pitchFamily="34" charset="-34"/>
                        </a:rPr>
                        <a:t>16</a:t>
                      </a:r>
                    </a:p>
                  </a:txBody>
                  <a:tcPr marL="29880" marR="29880" marT="127151"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0" i="0" u="none" strike="noStrike" cap="none" normalizeH="0" baseline="0" smtClean="0">
                          <a:ln>
                            <a:noFill/>
                          </a:ln>
                          <a:solidFill>
                            <a:srgbClr val="FFFFFF"/>
                          </a:solidFill>
                          <a:effectLst/>
                          <a:latin typeface="Calibri" pitchFamily="34" charset="0"/>
                          <a:cs typeface="Browallia New" pitchFamily="34" charset="-34"/>
                        </a:rPr>
                        <a:t>30.19</a:t>
                      </a:r>
                    </a:p>
                  </a:txBody>
                  <a:tcPr marL="29880" marR="29880" marT="127151"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0" i="0" u="none" strike="noStrike" cap="none" normalizeH="0" baseline="0" smtClean="0">
                          <a:ln>
                            <a:noFill/>
                          </a:ln>
                          <a:solidFill>
                            <a:srgbClr val="FFFFFF"/>
                          </a:solidFill>
                          <a:effectLst/>
                          <a:latin typeface="Calibri" pitchFamily="34" charset="0"/>
                          <a:cs typeface="Browallia New" pitchFamily="34" charset="-34"/>
                        </a:rPr>
                        <a:t>7</a:t>
                      </a:r>
                    </a:p>
                  </a:txBody>
                  <a:tcPr marL="29880" marR="29880" marT="12715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13.21</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0" i="0" u="none" strike="noStrike" cap="none" normalizeH="0" baseline="0" smtClean="0">
                          <a:ln>
                            <a:noFill/>
                          </a:ln>
                          <a:solidFill>
                            <a:srgbClr val="FFFFFF"/>
                          </a:solidFill>
                          <a:effectLst/>
                          <a:latin typeface="Calibri" pitchFamily="34" charset="0"/>
                          <a:cs typeface="Browallia New" pitchFamily="34" charset="-34"/>
                        </a:rPr>
                        <a:t>30</a:t>
                      </a:r>
                    </a:p>
                  </a:txBody>
                  <a:tcPr marL="29880" marR="29880" marT="12715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56.60</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C00000"/>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482600">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Cordia New" pitchFamily="34" charset="-34"/>
                        </a:rPr>
                        <a:t>Total dose (</a:t>
                      </a:r>
                      <a:r>
                        <a:rPr kumimoji="0" lang="el-GR" sz="1800" b="1" i="0" u="none" strike="noStrike" cap="none" normalizeH="0" baseline="0" smtClean="0">
                          <a:ln>
                            <a:noFill/>
                          </a:ln>
                          <a:solidFill>
                            <a:srgbClr val="FFFFFF"/>
                          </a:solidFill>
                          <a:effectLst/>
                          <a:latin typeface="Times New Roman" pitchFamily="18" charset="0"/>
                          <a:cs typeface="Times New Roman" pitchFamily="18" charset="0"/>
                        </a:rPr>
                        <a:t>μ</a:t>
                      </a:r>
                      <a:r>
                        <a:rPr kumimoji="0" lang="en-US" sz="1800" b="1" i="0" u="none" strike="noStrike" cap="none" normalizeH="0" baseline="0" smtClean="0">
                          <a:ln>
                            <a:noFill/>
                          </a:ln>
                          <a:solidFill>
                            <a:srgbClr val="FFFFFF"/>
                          </a:solidFill>
                          <a:effectLst/>
                          <a:latin typeface="Browallia New" pitchFamily="34" charset="-34"/>
                          <a:cs typeface="Cordia New" pitchFamily="34" charset="-34"/>
                        </a:rPr>
                        <a:t>g)</a:t>
                      </a:r>
                    </a:p>
                  </a:txBody>
                  <a:tcPr marL="29880" marR="29880" marT="108828" marB="0" horzOverflow="overflow">
                    <a:lnL>
                      <a:noFill/>
                    </a:lnL>
                    <a:lnR>
                      <a:noFill/>
                    </a:lnR>
                    <a:lnT>
                      <a:noFill/>
                    </a:lnT>
                    <a:lnB>
                      <a:noFill/>
                    </a:lnB>
                    <a:lnTlToBr>
                      <a:noFill/>
                    </a:lnTlToBr>
                    <a:lnBlToTr>
                      <a:noFill/>
                    </a:lnBlToTr>
                    <a:noFill/>
                  </a:tcPr>
                </a:tc>
                <a:tc gridSpan="2">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l"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800" b="0" i="0" u="none" strike="noStrike" cap="none" normalizeH="0" baseline="0" smtClean="0">
                        <a:ln>
                          <a:noFill/>
                        </a:ln>
                        <a:solidFill>
                          <a:srgbClr val="FFFFFF"/>
                        </a:solidFill>
                        <a:effectLst/>
                        <a:latin typeface="Calibri" pitchFamily="34" charset="0"/>
                        <a:cs typeface="Cordia New" pitchFamily="34" charset="-34"/>
                      </a:endParaRPr>
                    </a:p>
                  </a:txBody>
                  <a:tcPr marL="29880" marR="29880" marT="222192"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C00000"/>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07975">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720725" algn="l"/>
                          <a:tab pos="1444625" algn="l"/>
                          <a:tab pos="2168525" algn="l"/>
                          <a:tab pos="2892425" algn="l"/>
                          <a:tab pos="3616325" algn="l"/>
                          <a:tab pos="4343400" algn="l"/>
                          <a:tab pos="5064125" algn="l"/>
                          <a:tab pos="5788025" algn="l"/>
                          <a:tab pos="6511925" algn="l"/>
                          <a:tab pos="7235825" algn="l"/>
                          <a:tab pos="7959725" algn="l"/>
                          <a:tab pos="8229600" algn="l"/>
                          <a:tab pos="8686800" algn="l"/>
                          <a:tab pos="9144000" algn="l"/>
                          <a:tab pos="9601200" algn="l"/>
                          <a:tab pos="10058400" algn="l"/>
                          <a:tab pos="105156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   </a:t>
                      </a: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average (SD)</a:t>
                      </a:r>
                      <a:r>
                        <a:rPr kumimoji="0" lang="en-US" sz="1800" b="0" i="0" u="none" strike="noStrike" cap="none" normalizeH="0" baseline="0" smtClean="0">
                          <a:ln>
                            <a:noFill/>
                          </a:ln>
                          <a:solidFill>
                            <a:srgbClr val="FFFFFF"/>
                          </a:solidFill>
                          <a:effectLst/>
                          <a:latin typeface="Browallia New" pitchFamily="34" charset="-34"/>
                          <a:cs typeface="Cordia New" pitchFamily="34" charset="-34"/>
                        </a:rPr>
                        <a:t> </a:t>
                      </a:r>
                    </a:p>
                  </a:txBody>
                  <a:tcPr marL="29880" marR="29880" marT="7480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3">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700(357.78)</a:t>
                      </a:r>
                    </a:p>
                  </a:txBody>
                  <a:tcPr marL="29880" marR="29880" marT="108828"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h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C00000"/>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Cordia New" pitchFamily="34" charset="-34"/>
                        </a:rPr>
                        <a:t>Prime cervix</a:t>
                      </a:r>
                    </a:p>
                  </a:txBody>
                  <a:tcPr marL="29880" marR="2988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a:noFill/>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1" i="0" u="none" strike="noStrike" cap="none" normalizeH="0" baseline="0" smtClean="0">
                          <a:ln>
                            <a:noFill/>
                          </a:ln>
                          <a:solidFill>
                            <a:srgbClr val="C00000"/>
                          </a:solidFill>
                          <a:effectLst/>
                          <a:latin typeface="Calibri" pitchFamily="34" charset="0"/>
                          <a:cs typeface="Browallia New" pitchFamily="34" charset="-34"/>
                        </a:rPr>
                        <a:t>0.00</a:t>
                      </a:r>
                    </a:p>
                  </a:txBody>
                  <a:tcPr marL="29880" marR="29880" marT="127151"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07975">
                <a:tc>
                  <a:txBody>
                    <a:bodyPr/>
                    <a:lstStyle/>
                    <a:p>
                      <a:pPr marL="0" marR="0" lvl="0" indent="0" algn="l" defTabSz="457200" rtl="0" eaLnBrk="1" fontAlgn="base" latinLnBrk="0" hangingPunct="1">
                        <a:lnSpc>
                          <a:spcPct val="76000"/>
                        </a:lnSpc>
                        <a:spcBef>
                          <a:spcPct val="0"/>
                        </a:spcBef>
                        <a:spcAft>
                          <a:spcPct val="0"/>
                        </a:spcAft>
                        <a:buClrTx/>
                        <a:buSzPct val="100000"/>
                        <a:buFontTx/>
                        <a:buNone/>
                        <a:tabLst>
                          <a:tab pos="0" algn="l"/>
                          <a:tab pos="403225"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th-TH" sz="1800" b="0" i="0" u="none" strike="noStrike" cap="none" normalizeH="0" baseline="0" smtClean="0">
                          <a:ln>
                            <a:noFill/>
                          </a:ln>
                          <a:solidFill>
                            <a:srgbClr val="FFFFFF"/>
                          </a:solidFill>
                          <a:effectLst/>
                          <a:latin typeface="Calibri" pitchFamily="34" charset="0"/>
                          <a:cs typeface="Browallia New" pitchFamily="34" charset="-34"/>
                        </a:rPr>
                        <a:t>	</a:t>
                      </a:r>
                      <a:r>
                        <a:rPr kumimoji="0" lang="th-TH" sz="1800" b="0" i="0" u="none" strike="noStrike" cap="none" normalizeH="0" baseline="0" smtClean="0">
                          <a:ln>
                            <a:noFill/>
                          </a:ln>
                          <a:solidFill>
                            <a:srgbClr val="FFFFFF"/>
                          </a:solidFill>
                          <a:effectLst/>
                          <a:latin typeface="Browallia New" pitchFamily="34" charset="-34"/>
                          <a:cs typeface="Browallia New" pitchFamily="34" charset="-34"/>
                        </a:rPr>
                        <a:t>	yes</a:t>
                      </a:r>
                    </a:p>
                  </a:txBody>
                  <a:tcPr marL="29880" marR="29880" marT="127151"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3</a:t>
                      </a:r>
                    </a:p>
                  </a:txBody>
                  <a:tcPr marL="29880" marR="298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57.14</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16</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53.33</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l" defTabSz="457200" rtl="0" eaLnBrk="1" fontAlgn="base" latinLnBrk="0" hangingPunct="1">
                        <a:lnSpc>
                          <a:spcPct val="76000"/>
                        </a:lnSpc>
                        <a:spcBef>
                          <a:spcPct val="0"/>
                        </a:spcBef>
                        <a:spcAft>
                          <a:spcPct val="0"/>
                        </a:spcAft>
                        <a:buClrTx/>
                        <a:buSzPct val="100000"/>
                        <a:buFontTx/>
                        <a:buNone/>
                        <a:tabLst>
                          <a:tab pos="0" algn="l"/>
                          <a:tab pos="403225"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th-TH" sz="1800" b="0" i="0" u="none" strike="noStrike" cap="none" normalizeH="0" baseline="0" smtClean="0">
                          <a:ln>
                            <a:noFill/>
                          </a:ln>
                          <a:solidFill>
                            <a:srgbClr val="FFFFFF"/>
                          </a:solidFill>
                          <a:effectLst/>
                          <a:latin typeface="Calibri" pitchFamily="34" charset="0"/>
                          <a:cs typeface="Browallia New" pitchFamily="34" charset="-34"/>
                        </a:rPr>
                        <a:t>	</a:t>
                      </a:r>
                      <a:r>
                        <a:rPr kumimoji="0" lang="th-TH" sz="1800" b="0" i="0" u="none" strike="noStrike" cap="none" normalizeH="0" baseline="0" smtClean="0">
                          <a:ln>
                            <a:noFill/>
                          </a:ln>
                          <a:solidFill>
                            <a:srgbClr val="000000"/>
                          </a:solidFill>
                          <a:effectLst/>
                          <a:latin typeface="Browallia New" pitchFamily="34" charset="-34"/>
                          <a:cs typeface="Browallia New" pitchFamily="34" charset="-34"/>
                        </a:rPr>
                        <a:t>	</a:t>
                      </a:r>
                      <a:r>
                        <a:rPr kumimoji="0" lang="th-TH" sz="1800" b="0" i="0" u="none" strike="noStrike" cap="none" normalizeH="0" baseline="0" smtClean="0">
                          <a:ln>
                            <a:noFill/>
                          </a:ln>
                          <a:solidFill>
                            <a:srgbClr val="FFFFFF"/>
                          </a:solidFill>
                          <a:effectLst/>
                          <a:latin typeface="Browallia New" pitchFamily="34" charset="-34"/>
                          <a:cs typeface="Browallia New" pitchFamily="34" charset="-34"/>
                        </a:rPr>
                        <a:t>no</a:t>
                      </a:r>
                    </a:p>
                  </a:txBody>
                  <a:tcPr marL="29880" marR="29880" marT="127151" marB="0" horzOverflow="overflow">
                    <a:lnL>
                      <a:noFill/>
                    </a:lnL>
                    <a:lnR w="720" cap="flat" cmpd="sng" algn="ctr">
                      <a:solidFill>
                        <a:srgbClr val="000000"/>
                      </a:solidFill>
                      <a:prstDash val="solid"/>
                      <a:round/>
                      <a:headEnd type="none" w="med" len="med"/>
                      <a:tailEnd type="none" w="med" len="med"/>
                    </a:lnR>
                    <a:lnT>
                      <a:noFill/>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gridSpan="2">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4</a:t>
                      </a:r>
                    </a:p>
                  </a:txBody>
                  <a:tcPr marL="29880" marR="298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42.86</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14</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46.67</a:t>
                      </a: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Cordia New" pitchFamily="34" charset="-34"/>
                      </a:endParaRPr>
                    </a:p>
                  </a:txBody>
                  <a:tcPr marL="29880" marR="298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26902" name="Text Box 278"/>
          <p:cNvSpPr txBox="1">
            <a:spLocks noChangeArrowheads="1"/>
          </p:cNvSpPr>
          <p:nvPr/>
        </p:nvSpPr>
        <p:spPr bwMode="auto">
          <a:xfrm>
            <a:off x="4678363" y="3427413"/>
            <a:ext cx="412750" cy="346075"/>
          </a:xfrm>
          <a:prstGeom prst="rect">
            <a:avLst/>
          </a:prstGeom>
          <a:noFill/>
          <a:ln w="9525" cap="flat">
            <a:noFill/>
            <a:round/>
            <a:headEnd/>
            <a:tailEnd/>
          </a:ln>
          <a:effectLst/>
        </p:spPr>
        <p:txBody>
          <a:bodyPr lIns="90000" tIns="45000" rIns="90000" bIns="45000"/>
          <a:lstStyle/>
          <a:p>
            <a:pPr>
              <a:lnSpc>
                <a:spcPct val="93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800">
                <a:solidFill>
                  <a:srgbClr val="000000"/>
                </a:solidFill>
                <a:latin typeface="Browallia New" pitchFamily="34" charset="-34"/>
                <a:cs typeface="Browallia New" pitchFamily="34" charset="-34"/>
              </a:rPr>
              <a:t>yes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428596" y="-142900"/>
            <a:ext cx="7929562" cy="1008063"/>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000" b="1" dirty="0">
                <a:solidFill>
                  <a:srgbClr val="00FF00"/>
                </a:solidFill>
                <a:latin typeface="Browallia New" pitchFamily="34" charset="-34"/>
                <a:cs typeface="Times New Roman" pitchFamily="18" charset="0"/>
              </a:rPr>
              <a:t>Table 2   Comparison between terminating methods with other factors</a:t>
            </a:r>
          </a:p>
        </p:txBody>
      </p:sp>
      <p:graphicFrame>
        <p:nvGraphicFramePr>
          <p:cNvPr id="27650" name="Group 2"/>
          <p:cNvGraphicFramePr>
            <a:graphicFrameLocks noGrp="1"/>
          </p:cNvGraphicFramePr>
          <p:nvPr/>
        </p:nvGraphicFramePr>
        <p:xfrm>
          <a:off x="357158" y="785794"/>
          <a:ext cx="8574117" cy="5940816"/>
        </p:xfrm>
        <a:graphic>
          <a:graphicData uri="http://schemas.openxmlformats.org/drawingml/2006/table">
            <a:tbl>
              <a:tblPr/>
              <a:tblGrid>
                <a:gridCol w="2000280"/>
                <a:gridCol w="785812"/>
                <a:gridCol w="785813"/>
                <a:gridCol w="858837"/>
                <a:gridCol w="857250"/>
                <a:gridCol w="1000125"/>
                <a:gridCol w="885825"/>
                <a:gridCol w="1400175"/>
              </a:tblGrid>
              <a:tr h="323850">
                <a:tc rowSpan="2">
                  <a:txBody>
                    <a:bodyPr/>
                    <a:lstStyle/>
                    <a:p>
                      <a:pPr marL="0" marR="0" lvl="0" indent="0" algn="ctr" defTabSz="457200" rtl="0" eaLnBrk="1" fontAlgn="base" latinLnBrk="0" hangingPunct="1">
                        <a:lnSpc>
                          <a:spcPct val="83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Characteristics</a:t>
                      </a:r>
                    </a:p>
                  </a:txBody>
                  <a:tcPr marL="32040" marR="32040" marT="10584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Misoprostol</a:t>
                      </a:r>
                    </a:p>
                  </a:txBody>
                  <a:tcPr marL="32040" marR="32040" marT="12096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smtClean="0">
                          <a:ln>
                            <a:noFill/>
                          </a:ln>
                          <a:solidFill>
                            <a:srgbClr val="FFFFFF"/>
                          </a:solidFill>
                          <a:effectLst/>
                          <a:latin typeface="Browallia New" pitchFamily="34" charset="-34"/>
                          <a:cs typeface="Cordia New" pitchFamily="34" charset="-34"/>
                        </a:rPr>
                        <a:t>MVA</a:t>
                      </a:r>
                    </a:p>
                  </a:txBody>
                  <a:tcPr marL="32040" marR="32040" marT="12096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Curettage</a:t>
                      </a:r>
                    </a:p>
                  </a:txBody>
                  <a:tcPr marL="32040" marR="32040" marT="12096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P-value</a:t>
                      </a:r>
                    </a:p>
                  </a:txBody>
                  <a:tcPr marL="32040" marR="32040" marT="120960" marB="0" horzOverflow="overflow">
                    <a:lnL>
                      <a:noFill/>
                    </a:lnL>
                    <a:lnR w="720" cap="flat" cmpd="sng" algn="ctr">
                      <a:solidFill>
                        <a:srgbClr val="000000"/>
                      </a:solidFill>
                      <a:prstDash val="solid"/>
                      <a:round/>
                      <a:headEnd type="none" w="med" len="med"/>
                      <a:tailEnd type="none" w="med" len="med"/>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31788">
                <a:tc vMerge="1">
                  <a:txBody>
                    <a:bodyPr/>
                    <a:lstStyle/>
                    <a:p>
                      <a:endParaRPr lang="th-TH"/>
                    </a:p>
                  </a:txBody>
                  <a:tcPr/>
                </a:tc>
                <a:tc>
                  <a:txBody>
                    <a:bodyPr/>
                    <a:lstStyle/>
                    <a:p>
                      <a:pPr marL="0" marR="0" lvl="0" indent="0" algn="ctr"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number</a:t>
                      </a:r>
                    </a:p>
                  </a:txBody>
                  <a:tcPr marL="32040" marR="32040" marT="10584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ร้อยละ</a:t>
                      </a:r>
                    </a:p>
                  </a:txBody>
                  <a:tcPr marL="32040" marR="32040" marT="13608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number</a:t>
                      </a:r>
                    </a:p>
                  </a:txBody>
                  <a:tcPr marL="32040" marR="32040" marT="10584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32040" marR="32040" marT="10584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number</a:t>
                      </a:r>
                    </a:p>
                  </a:txBody>
                  <a:tcPr marL="32040" marR="32040" marT="10584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32040" marR="32040" marT="105840" marB="0" anchor="ctr" horzOverflow="overflow">
                    <a:lnL>
                      <a:noFill/>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dirty="0" smtClean="0">
                        <a:ln>
                          <a:noFill/>
                        </a:ln>
                        <a:solidFill>
                          <a:srgbClr val="FFFFFF"/>
                        </a:solidFill>
                        <a:effectLst/>
                        <a:latin typeface="Browallia New" pitchFamily="34" charset="-34"/>
                        <a:cs typeface="Cordia New" pitchFamily="34" charset="-34"/>
                      </a:endParaRPr>
                    </a:p>
                  </a:txBody>
                  <a:tcPr marL="32040" marR="32040" marT="136080"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1"/>
                    </a:solidFill>
                  </a:tcPr>
                </a:tc>
              </a:tr>
              <a:tr h="577850">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smtClean="0">
                          <a:ln>
                            <a:noFill/>
                          </a:ln>
                          <a:solidFill>
                            <a:srgbClr val="FFFFFF"/>
                          </a:solidFill>
                          <a:effectLst/>
                          <a:latin typeface="Browallia New" pitchFamily="34" charset="-34"/>
                          <a:cs typeface="Cordia New" pitchFamily="34" charset="-34"/>
                        </a:rPr>
                        <a:t>Induction-abortion interval (hr</a:t>
                      </a:r>
                      <a:r>
                        <a:rPr kumimoji="0" lang="th-TH" sz="2000" b="1" i="0" u="none" strike="noStrike" cap="none" normalizeH="0" baseline="0" dirty="0" smtClean="0">
                          <a:ln>
                            <a:noFill/>
                          </a:ln>
                          <a:solidFill>
                            <a:srgbClr val="FFFFFF"/>
                          </a:solidFill>
                          <a:effectLst/>
                          <a:latin typeface="Browallia New" pitchFamily="34" charset="-34"/>
                          <a:cs typeface="Cordia New" pitchFamily="34" charset="-34"/>
                        </a:rPr>
                        <a:t>)</a:t>
                      </a:r>
                    </a:p>
                  </a:txBody>
                  <a:tcPr marL="32040" marR="32040" marT="118080" marB="0" horzOverflow="overflow">
                    <a:lnL>
                      <a:noFill/>
                    </a:lnL>
                    <a:lnR>
                      <a:noFill/>
                    </a:lnR>
                    <a:lnT w="12700" cap="flat" cmpd="sng" algn="ctr">
                      <a:solidFill>
                        <a:schemeClr val="bg1"/>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dirty="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dirty="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dirty="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dirty="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dirty="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dirty="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smtClean="0">
                          <a:ln>
                            <a:noFill/>
                          </a:ln>
                          <a:solidFill>
                            <a:srgbClr val="C00000"/>
                          </a:solidFill>
                          <a:effectLst/>
                          <a:latin typeface="Browallia New" pitchFamily="34" charset="-34"/>
                          <a:cs typeface="Cordia New" pitchFamily="34" charset="-34"/>
                        </a:rPr>
                        <a:t>0.00</a:t>
                      </a:r>
                    </a:p>
                  </a:txBody>
                  <a:tcPr marL="32040" marR="32040" marT="118080"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612775">
                <a:tc>
                  <a:txBody>
                    <a:bodyPr/>
                    <a:lstStyle/>
                    <a:p>
                      <a:pPr marL="0" marR="0" lvl="0" indent="0" algn="l" defTabSz="457200" rtl="0" eaLnBrk="1" fontAlgn="base" latinLnBrk="0" hangingPunct="1">
                        <a:lnSpc>
                          <a:spcPct val="8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   </a:t>
                      </a:r>
                      <a:r>
                        <a:rPr kumimoji="0" lang="th-TH" sz="2000" b="0" i="0" u="none" strike="noStrike" cap="none" normalizeH="0" baseline="0" smtClean="0">
                          <a:ln>
                            <a:noFill/>
                          </a:ln>
                          <a:solidFill>
                            <a:srgbClr val="FFFFFF"/>
                          </a:solidFill>
                          <a:effectLst/>
                          <a:latin typeface="Browallia New" pitchFamily="34" charset="-34"/>
                          <a:cs typeface="Cordia New" pitchFamily="34" charset="-34"/>
                        </a:rPr>
                        <a:t>	</a:t>
                      </a:r>
                      <a:r>
                        <a:rPr kumimoji="0" lang="en-US" sz="2000" b="0" i="0" u="none" strike="noStrike" cap="none" normalizeH="0" baseline="0" smtClean="0">
                          <a:ln>
                            <a:noFill/>
                          </a:ln>
                          <a:solidFill>
                            <a:srgbClr val="FFFFFF"/>
                          </a:solidFill>
                          <a:effectLst/>
                          <a:latin typeface="Browallia New" pitchFamily="34" charset="-34"/>
                          <a:cs typeface="Browallia New" pitchFamily="34" charset="-34"/>
                        </a:rPr>
                        <a:t>	average (SD) </a:t>
                      </a:r>
                      <a:r>
                        <a:rPr kumimoji="0" lang="en-US" sz="2000" b="0" i="0" u="none" strike="noStrike" cap="none" normalizeH="0" baseline="0" smtClean="0">
                          <a:ln>
                            <a:noFill/>
                          </a:ln>
                          <a:solidFill>
                            <a:srgbClr val="FFFFFF"/>
                          </a:solidFill>
                          <a:effectLst/>
                          <a:latin typeface="Browallia New" pitchFamily="34" charset="-34"/>
                          <a:cs typeface="Cordia New" pitchFamily="34" charset="-34"/>
                        </a:rPr>
                        <a:t>    </a:t>
                      </a:r>
                    </a:p>
                  </a:txBody>
                  <a:tcPr marL="32040" marR="32040" marT="67680"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14.44(18.74)</a:t>
                      </a:r>
                    </a:p>
                  </a:txBody>
                  <a:tcPr marL="32040" marR="32040" marT="118080"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0.31(0.10)</a:t>
                      </a: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0.36(0.09)</a:t>
                      </a: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dirty="0" smtClean="0">
                        <a:ln>
                          <a:noFill/>
                        </a:ln>
                        <a:solidFill>
                          <a:srgbClr val="C00000"/>
                        </a:solidFill>
                        <a:effectLst/>
                        <a:latin typeface="Browallia New" pitchFamily="34" charset="-34"/>
                        <a:cs typeface="Cordia New" pitchFamily="34" charset="-34"/>
                      </a:endParaRPr>
                    </a:p>
                  </a:txBody>
                  <a:tcPr marL="32040" marR="32040" marT="118080"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EBL</a:t>
                      </a:r>
                      <a:r>
                        <a:rPr kumimoji="0" lang="th-TH" sz="2000" b="1" i="0" u="none" strike="noStrike" cap="none" normalizeH="0" baseline="0" smtClean="0">
                          <a:ln>
                            <a:noFill/>
                          </a:ln>
                          <a:solidFill>
                            <a:srgbClr val="FFFFFF"/>
                          </a:solidFill>
                          <a:effectLst/>
                          <a:latin typeface="Browallia New" pitchFamily="34" charset="-34"/>
                          <a:cs typeface="Cordia New" pitchFamily="34" charset="-34"/>
                        </a:rPr>
                        <a:t>(</a:t>
                      </a:r>
                      <a:r>
                        <a:rPr kumimoji="0" lang="en-US" sz="2000" b="1" i="0" u="none" strike="noStrike" cap="none" normalizeH="0" baseline="0" smtClean="0">
                          <a:ln>
                            <a:noFill/>
                          </a:ln>
                          <a:solidFill>
                            <a:srgbClr val="FFFFFF"/>
                          </a:solidFill>
                          <a:effectLst/>
                          <a:latin typeface="Browallia New" pitchFamily="34" charset="-34"/>
                          <a:cs typeface="Cordia New" pitchFamily="34" charset="-34"/>
                        </a:rPr>
                        <a:t>ml</a:t>
                      </a:r>
                      <a:r>
                        <a:rPr kumimoji="0" lang="th-TH" sz="2000" b="1" i="0" u="none" strike="noStrike" cap="none" normalizeH="0" baseline="0" smtClean="0">
                          <a:ln>
                            <a:noFill/>
                          </a:ln>
                          <a:solidFill>
                            <a:srgbClr val="FFFFFF"/>
                          </a:solidFill>
                          <a:effectLst/>
                          <a:latin typeface="Browallia New" pitchFamily="34" charset="-34"/>
                          <a:cs typeface="Cordia New" pitchFamily="34" charset="-34"/>
                        </a:rPr>
                        <a:t>)</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a:noFill/>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a:noFill/>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a:noFill/>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0.15</a:t>
                      </a: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617538">
                <a:tc>
                  <a:txBody>
                    <a:bodyPr/>
                    <a:lstStyle/>
                    <a:p>
                      <a:pPr marL="0" marR="0" lvl="0" indent="0" algn="l" defTabSz="457200" rtl="0" eaLnBrk="1" fontAlgn="base" latinLnBrk="0" hangingPunct="1">
                        <a:lnSpc>
                          <a:spcPct val="8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kumimoji="0" lang="en-US" sz="2000" b="0" i="0" u="none" strike="noStrike" cap="none" normalizeH="0" baseline="0" smtClean="0">
                          <a:ln>
                            <a:noFill/>
                          </a:ln>
                          <a:solidFill>
                            <a:srgbClr val="FFFFFF"/>
                          </a:solidFill>
                          <a:effectLst/>
                          <a:latin typeface="Browallia New" pitchFamily="34" charset="-34"/>
                          <a:cs typeface="Browallia New" pitchFamily="34" charset="-34"/>
                        </a:rPr>
                        <a:t>	       average (SD) </a:t>
                      </a:r>
                      <a:r>
                        <a:rPr kumimoji="0" lang="en-US" sz="2000" b="0" i="0" u="none" strike="noStrike" cap="none" normalizeH="0" baseline="0" smtClean="0">
                          <a:ln>
                            <a:noFill/>
                          </a:ln>
                          <a:solidFill>
                            <a:srgbClr val="FFFFFF"/>
                          </a:solidFill>
                          <a:effectLst/>
                          <a:latin typeface="Browallia New" pitchFamily="34" charset="-34"/>
                          <a:cs typeface="Cordia New" pitchFamily="34" charset="-34"/>
                        </a:rPr>
                        <a:t>   </a:t>
                      </a:r>
                    </a:p>
                  </a:txBody>
                  <a:tcPr marL="32040" marR="32040" marT="72360"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16.88(13.02)</a:t>
                      </a:r>
                    </a:p>
                  </a:txBody>
                  <a:tcPr marL="32040" marR="32040" marT="118080" marB="0" horzOverflow="overflow">
                    <a:lnL w="720" cap="flat" cmpd="sng" algn="ctr">
                      <a:solidFill>
                        <a:srgbClr val="000000"/>
                      </a:solidFill>
                      <a:prstDash val="solid"/>
                      <a:round/>
                      <a:headEnd type="none" w="med" len="med"/>
                      <a:tailEnd type="none" w="med" len="med"/>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11.43(3.78)</a:t>
                      </a: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110(289.41)</a:t>
                      </a: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C00000"/>
                        </a:solidFill>
                        <a:effectLst/>
                        <a:latin typeface="Browallia New" pitchFamily="34" charset="-34"/>
                        <a:cs typeface="Cordia New" pitchFamily="34" charset="-34"/>
                      </a:endParaRPr>
                    </a:p>
                  </a:txBody>
                  <a:tcPr marL="32040" marR="32040" marT="118080"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596900">
                <a:tc>
                  <a:txBody>
                    <a:bodyPr/>
                    <a:lstStyle/>
                    <a:p>
                      <a:pPr marL="0" marR="0" lvl="0" indent="0" algn="l"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smtClean="0">
                          <a:ln>
                            <a:noFill/>
                          </a:ln>
                          <a:solidFill>
                            <a:srgbClr val="FFFFFF"/>
                          </a:solidFill>
                          <a:effectLst/>
                          <a:latin typeface="Browallia New" pitchFamily="34" charset="-34"/>
                          <a:cs typeface="Browallia New" pitchFamily="34" charset="-34"/>
                        </a:rPr>
                        <a:t>Successful of terminating pregnancy</a:t>
                      </a:r>
                    </a:p>
                  </a:txBody>
                  <a:tcPr marL="32040" marR="32040" marT="10260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C00000"/>
                          </a:solidFill>
                          <a:effectLst/>
                          <a:latin typeface="Browallia New" pitchFamily="34" charset="-34"/>
                          <a:cs typeface="Cordia New" pitchFamily="34" charset="-34"/>
                        </a:rPr>
                        <a:t>0.001</a:t>
                      </a:r>
                    </a:p>
                  </a:txBody>
                  <a:tcPr marL="32040" marR="32040" marT="118080" marB="0" horzOverflow="overflow">
                    <a:lnL>
                      <a:noFill/>
                    </a:lnL>
                    <a:lnR>
                      <a:noFill/>
                    </a:lnR>
                    <a:lnT w="720" cap="flat" cmpd="sng" algn="ctr">
                      <a:solidFill>
                        <a:srgbClr val="000000"/>
                      </a:solidFill>
                      <a:prstDash val="solid"/>
                      <a:round/>
                      <a:headEnd type="none" w="med" len="med"/>
                      <a:tailEnd type="none" w="med" len="med"/>
                    </a:lnT>
                    <a:lnB>
                      <a:noFill/>
                    </a:lnB>
                    <a:lnTlToBr>
                      <a:noFill/>
                    </a:lnTlToBr>
                    <a:lnBlToTr>
                      <a:noFill/>
                    </a:lnBlToTr>
                    <a:noFill/>
                  </a:tcPr>
                </a:tc>
              </a:tr>
              <a:tr h="325438">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th-TH" sz="2000" b="0" i="0" u="none" strike="noStrike" cap="none" normalizeH="0" baseline="0" smtClean="0">
                          <a:ln>
                            <a:noFill/>
                          </a:ln>
                          <a:solidFill>
                            <a:srgbClr val="FFFFFF"/>
                          </a:solidFill>
                          <a:effectLst/>
                          <a:latin typeface="Browallia New" pitchFamily="34" charset="-34"/>
                          <a:cs typeface="Browallia New" pitchFamily="34" charset="-34"/>
                        </a:rPr>
                        <a:t>	</a:t>
                      </a:r>
                      <a:r>
                        <a:rPr kumimoji="0" lang="hi-IN" sz="2000" b="0" i="0" u="none" strike="noStrike" cap="none" normalizeH="0" baseline="0" smtClean="0">
                          <a:ln>
                            <a:noFill/>
                          </a:ln>
                          <a:solidFill>
                            <a:srgbClr val="FFFFFF"/>
                          </a:solidFill>
                          <a:effectLst/>
                          <a:latin typeface="Browallia New" pitchFamily="34" charset="-34"/>
                          <a:cs typeface="Browallia New" pitchFamily="34" charset="-34"/>
                        </a:rPr>
                        <a:t>yes</a:t>
                      </a:r>
                    </a:p>
                  </a:txBody>
                  <a:tcPr marL="32040" marR="32040" marT="132840" marB="0" anchor="ctr"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10</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62.50</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6</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85.71</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30</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100</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C00000"/>
                        </a:solidFill>
                        <a:effectLst/>
                        <a:latin typeface="Browallia New" pitchFamily="34" charset="-34"/>
                        <a:cs typeface="Browallia New" pitchFamily="34" charset="-34"/>
                      </a:endParaRPr>
                    </a:p>
                  </a:txBody>
                  <a:tcPr marL="32040" marR="32040" marT="132840" marB="0" anchor="ctr" horzOverflow="overflow">
                    <a:lnL>
                      <a:noFill/>
                    </a:lnL>
                    <a:lnR>
                      <a:noFill/>
                    </a:lnR>
                    <a:lnT>
                      <a:noFill/>
                    </a:lnT>
                    <a:lnB>
                      <a:noFill/>
                    </a:lnB>
                    <a:lnTlToBr>
                      <a:noFill/>
                    </a:lnTlToBr>
                    <a:lnBlToTr>
                      <a:noFill/>
                    </a:lnBlToTr>
                    <a:noFill/>
                  </a:tcPr>
                </a:tc>
              </a:tr>
              <a:tr h="325438">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th-TH" sz="2000" b="0" i="0" u="none" strike="noStrike" cap="none" normalizeH="0" baseline="0" smtClean="0">
                          <a:ln>
                            <a:noFill/>
                          </a:ln>
                          <a:solidFill>
                            <a:srgbClr val="FFFFFF"/>
                          </a:solidFill>
                          <a:effectLst/>
                          <a:latin typeface="Browallia New" pitchFamily="34" charset="-34"/>
                          <a:cs typeface="Browallia New" pitchFamily="34" charset="-34"/>
                        </a:rPr>
                        <a:t>	</a:t>
                      </a:r>
                      <a:r>
                        <a:rPr kumimoji="0" lang="hi-IN" sz="2000" b="0" i="0" u="none" strike="noStrike" cap="none" normalizeH="0" baseline="0" smtClean="0">
                          <a:ln>
                            <a:noFill/>
                          </a:ln>
                          <a:solidFill>
                            <a:srgbClr val="FFFFFF"/>
                          </a:solidFill>
                          <a:effectLst/>
                          <a:latin typeface="Browallia New" pitchFamily="34" charset="-34"/>
                          <a:cs typeface="Browallia New" pitchFamily="34" charset="-34"/>
                        </a:rPr>
                        <a:t>no</a:t>
                      </a:r>
                    </a:p>
                  </a:txBody>
                  <a:tcPr marL="32040" marR="32040" marT="132840" marB="0" anchor="ctr"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6</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37.50</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1</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14.29</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0</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0</a:t>
                      </a: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C00000"/>
                        </a:solidFill>
                        <a:effectLst/>
                        <a:latin typeface="Browallia New" pitchFamily="34" charset="-34"/>
                        <a:cs typeface="Browallia New" pitchFamily="34" charset="-34"/>
                      </a:endParaRPr>
                    </a:p>
                  </a:txBody>
                  <a:tcPr marL="32040" marR="32040" marT="132840" marB="0" anchor="ctr" horzOverflow="overflow">
                    <a:lnL>
                      <a:noFill/>
                    </a:lnL>
                    <a:lnR>
                      <a:noFill/>
                    </a:lnR>
                    <a:lnT>
                      <a:noFill/>
                    </a:lnT>
                    <a:lnB>
                      <a:noFill/>
                    </a:lnB>
                    <a:lnTlToBr>
                      <a:noFill/>
                    </a:lnTlToBr>
                    <a:lnBlToTr>
                      <a:noFill/>
                    </a:lnBlToTr>
                    <a:noFill/>
                  </a:tcPr>
                </a:tc>
              </a:tr>
              <a:tr h="366713">
                <a:tc>
                  <a:txBody>
                    <a:bodyPr/>
                    <a:lstStyle/>
                    <a:p>
                      <a:pPr marL="0" marR="0" lvl="0" indent="0" algn="l"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smtClean="0">
                          <a:ln>
                            <a:noFill/>
                          </a:ln>
                          <a:solidFill>
                            <a:srgbClr val="FFFFFF"/>
                          </a:solidFill>
                          <a:effectLst/>
                          <a:latin typeface="Browallia New" pitchFamily="34" charset="-34"/>
                          <a:cs typeface="Browallia New" pitchFamily="34" charset="-34"/>
                        </a:rPr>
                        <a:t>Cost</a:t>
                      </a:r>
                    </a:p>
                  </a:txBody>
                  <a:tcPr marL="32040" marR="32040" marT="10260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18080"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2000" b="0" i="0" u="none" strike="noStrike" cap="none" normalizeH="0" baseline="0" smtClean="0">
                        <a:ln>
                          <a:noFill/>
                        </a:ln>
                        <a:solidFill>
                          <a:srgbClr val="FFFFFF"/>
                        </a:solidFill>
                        <a:effectLst/>
                        <a:latin typeface="Browallia New" pitchFamily="34" charset="-34"/>
                        <a:cs typeface="Cordia New" pitchFamily="34" charset="-34"/>
                      </a:endParaRPr>
                    </a:p>
                  </a:txBody>
                  <a:tcPr marL="32040" marR="32040" marT="173880" marB="0" horzOverflow="overflow">
                    <a:lnL>
                      <a:noFill/>
                    </a:lnL>
                    <a:lnR>
                      <a:noFill/>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smtClean="0">
                        <a:ln>
                          <a:noFill/>
                        </a:ln>
                        <a:solidFill>
                          <a:srgbClr val="C00000"/>
                        </a:solidFill>
                        <a:effectLst/>
                        <a:latin typeface="Browallia New" pitchFamily="34" charset="-34"/>
                        <a:cs typeface="Cordia New" pitchFamily="34" charset="-34"/>
                      </a:endParaRPr>
                    </a:p>
                  </a:txBody>
                  <a:tcPr marL="32040" marR="32040" marT="118080" marB="0" horzOverflow="overflow">
                    <a:lnL>
                      <a:noFill/>
                    </a:lnL>
                    <a:lnR>
                      <a:noFill/>
                    </a:lnR>
                    <a:lnT>
                      <a:noFill/>
                    </a:lnT>
                    <a:lnB>
                      <a:noFill/>
                    </a:lnB>
                    <a:lnTlToBr>
                      <a:noFill/>
                    </a:lnTlToBr>
                    <a:lnBlToTr>
                      <a:noFill/>
                    </a:lnBlToTr>
                    <a:noFill/>
                  </a:tcPr>
                </a:tc>
              </a:tr>
              <a:tr h="608013">
                <a:tc>
                  <a:txBody>
                    <a:bodyPr/>
                    <a:lstStyle/>
                    <a:p>
                      <a:pPr marL="0" marR="0" lvl="0" indent="0" algn="l" defTabSz="457200" rtl="0" eaLnBrk="1" fontAlgn="base" latinLnBrk="0" hangingPunct="1">
                        <a:lnSpc>
                          <a:spcPct val="84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alibri" pitchFamily="34" charset="0"/>
                        </a:rPr>
                        <a:t>Average medical fee </a:t>
                      </a:r>
                    </a:p>
                  </a:txBody>
                  <a:tcPr marL="32040" marR="32040" marT="68040" marB="0" horzOverflow="overflow">
                    <a:lnL>
                      <a:noFill/>
                    </a:lnL>
                    <a:lnR>
                      <a:noFill/>
                    </a:lnR>
                    <a:lnT>
                      <a:noFill/>
                    </a:lnT>
                    <a:lnB>
                      <a:noFill/>
                    </a:lnB>
                    <a:lnTlToBr>
                      <a:noFill/>
                    </a:lnTlToBr>
                    <a:lnBlToTr>
                      <a:noFill/>
                    </a:lnBlToTr>
                    <a:solidFill>
                      <a:srgbClr val="000000"/>
                    </a:solidFill>
                  </a:tcPr>
                </a:tc>
                <a:tc gridSpan="2">
                  <a:txBody>
                    <a:bodyPr/>
                    <a:lstStyle/>
                    <a:p>
                      <a:pPr marL="0" marR="0" lvl="0" indent="0" algn="ctr"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2000" b="0" i="0" u="none" strike="noStrike" cap="none" normalizeH="0" baseline="0" smtClean="0">
                          <a:ln>
                            <a:noFill/>
                          </a:ln>
                          <a:solidFill>
                            <a:srgbClr val="FFFFFF"/>
                          </a:solidFill>
                          <a:effectLst/>
                          <a:latin typeface="Browallia New" pitchFamily="34" charset="-34"/>
                          <a:cs typeface="Browallia New" pitchFamily="34" charset="-34"/>
                        </a:rPr>
                        <a:t>5236 (</a:t>
                      </a:r>
                      <a:r>
                        <a:rPr kumimoji="0" lang="en-US" sz="2000" b="0" i="0" u="none" strike="noStrike" cap="none" normalizeH="0" baseline="0" smtClean="0">
                          <a:ln>
                            <a:noFill/>
                          </a:ln>
                          <a:solidFill>
                            <a:srgbClr val="FFFFFF"/>
                          </a:solidFill>
                          <a:effectLst/>
                          <a:latin typeface="Browallia New" pitchFamily="34" charset="-34"/>
                          <a:cs typeface="Cordia New" pitchFamily="34" charset="-34"/>
                        </a:rPr>
                        <a:t>n=11)</a:t>
                      </a:r>
                    </a:p>
                  </a:txBody>
                  <a:tcPr marL="32040" marR="32040" marT="132840" marB="0" horzOverflow="overflow">
                    <a:lnL>
                      <a:noFill/>
                    </a:lnL>
                    <a:lnR>
                      <a:noFill/>
                    </a:lnR>
                    <a:lnT>
                      <a:noFill/>
                    </a:lnT>
                    <a:lnB>
                      <a:noFill/>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5526.71 (n=7)</a:t>
                      </a:r>
                    </a:p>
                    <a:p>
                      <a:pPr marL="0" marR="0" lvl="0" indent="0" algn="ctr" defTabSz="457200" rtl="0" eaLnBrk="1" fontAlgn="base" latinLnBrk="0" hangingPunct="1">
                        <a:lnSpc>
                          <a:spcPct val="8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2000" b="0" i="0" u="none" strike="noStrike" cap="none" normalizeH="0" baseline="0" smtClean="0">
                          <a:ln>
                            <a:noFill/>
                          </a:ln>
                          <a:solidFill>
                            <a:srgbClr val="FFFFFF"/>
                          </a:solidFill>
                          <a:effectLst/>
                          <a:latin typeface="Browallia New" pitchFamily="34" charset="-34"/>
                          <a:cs typeface="Browallia New" pitchFamily="34" charset="-34"/>
                        </a:rPr>
                        <a:t> </a:t>
                      </a:r>
                    </a:p>
                  </a:txBody>
                  <a:tcPr marL="32040" marR="32040" marT="118080" marB="0" horzOverflow="overflow">
                    <a:lnL>
                      <a:noFill/>
                    </a:lnL>
                    <a:lnR>
                      <a:noFill/>
                    </a:lnR>
                    <a:lnT>
                      <a:noFill/>
                    </a:lnT>
                    <a:lnB>
                      <a:noFill/>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5312.18(n=19)</a:t>
                      </a:r>
                    </a:p>
                  </a:txBody>
                  <a:tcPr marL="32040" marR="32040" marT="118080" marB="0" horzOverflow="overflow">
                    <a:lnL>
                      <a:noFill/>
                    </a:lnL>
                    <a:lnR>
                      <a:noFill/>
                    </a:lnR>
                    <a:lnT>
                      <a:noFill/>
                    </a:lnT>
                    <a:lnB>
                      <a:noFill/>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0.96</a:t>
                      </a:r>
                    </a:p>
                  </a:txBody>
                  <a:tcPr marL="32040" marR="32040" marT="118080" marB="0" horzOverflow="overflow">
                    <a:lnL>
                      <a:noFill/>
                    </a:lnL>
                    <a:lnR>
                      <a:noFill/>
                    </a:lnR>
                    <a:lnT>
                      <a:noFill/>
                    </a:lnT>
                    <a:lnB>
                      <a:noFill/>
                    </a:lnB>
                    <a:lnTlToBr>
                      <a:noFill/>
                    </a:lnTlToBr>
                    <a:lnBlToTr>
                      <a:noFill/>
                    </a:lnBlToTr>
                    <a:noFill/>
                  </a:tcPr>
                </a:tc>
              </a:tr>
              <a:tr h="587375">
                <a:tc>
                  <a:txBody>
                    <a:bodyPr/>
                    <a:lstStyle/>
                    <a:p>
                      <a:pPr marL="0" marR="0" lvl="0" indent="0" algn="l" defTabSz="457200" rtl="0" eaLnBrk="1" fontAlgn="base" latinLnBrk="0" hangingPunct="1">
                        <a:lnSpc>
                          <a:spcPct val="8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1800" b="0" i="0" u="none" strike="noStrike" cap="none" normalizeH="0" baseline="0" smtClean="0">
                          <a:ln>
                            <a:noFill/>
                          </a:ln>
                          <a:solidFill>
                            <a:srgbClr val="FFFFFF"/>
                          </a:solidFill>
                          <a:effectLst/>
                          <a:latin typeface="Browallia New" pitchFamily="34" charset="-34"/>
                          <a:cs typeface="Browallia New" pitchFamily="34" charset="-34"/>
                        </a:rPr>
                        <a:t>Average cost in long term complication</a:t>
                      </a:r>
                      <a:r>
                        <a:rPr kumimoji="0" lang="en-US" sz="2000" b="0" i="0" u="none" strike="noStrike" cap="none" normalizeH="0" baseline="0" smtClean="0">
                          <a:ln>
                            <a:noFill/>
                          </a:ln>
                          <a:solidFill>
                            <a:srgbClr val="FFFFFF"/>
                          </a:solidFill>
                          <a:effectLst/>
                          <a:latin typeface="Arial" pitchFamily="34" charset="0"/>
                          <a:cs typeface="Cordia New" pitchFamily="34" charset="-34"/>
                        </a:rPr>
                        <a:t>   </a:t>
                      </a:r>
                    </a:p>
                  </a:txBody>
                  <a:tcPr marL="32040" marR="32040" marT="68148" marB="0" horzOverflow="overflow">
                    <a:lnL>
                      <a:noFill/>
                    </a:lnL>
                    <a:lnR>
                      <a:noFill/>
                    </a:lnR>
                    <a:lnT>
                      <a:noFill/>
                    </a:lnT>
                    <a:lnB w="720" cap="flat" cmpd="sng" algn="ctr">
                      <a:solidFill>
                        <a:srgbClr val="FFFFFF"/>
                      </a:solidFill>
                      <a:prstDash val="solid"/>
                      <a:round/>
                      <a:headEnd type="none" w="med" len="med"/>
                      <a:tailEnd type="none" w="med" len="med"/>
                    </a:lnB>
                    <a:lnTlToBr>
                      <a:noFill/>
                    </a:lnTlToBr>
                    <a:lnBlToTr>
                      <a:noFill/>
                    </a:lnBlToTr>
                    <a:noFill/>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     0</a:t>
                      </a:r>
                      <a:r>
                        <a:rPr kumimoji="0" lang="th-TH" sz="2000" b="0" i="0" u="none" strike="noStrike" cap="none" normalizeH="0" baseline="0" smtClean="0">
                          <a:ln>
                            <a:noFill/>
                          </a:ln>
                          <a:solidFill>
                            <a:srgbClr val="FFFFFF"/>
                          </a:solidFill>
                          <a:effectLst/>
                          <a:latin typeface="Browallia New" pitchFamily="34" charset="-34"/>
                          <a:cs typeface="Cordia New" pitchFamily="34" charset="-34"/>
                        </a:rPr>
                        <a:t>  (</a:t>
                      </a:r>
                      <a:r>
                        <a:rPr kumimoji="0" lang="en-US" sz="2000" b="0" i="0" u="none" strike="noStrike" cap="none" normalizeH="0" baseline="0" smtClean="0">
                          <a:ln>
                            <a:noFill/>
                          </a:ln>
                          <a:solidFill>
                            <a:srgbClr val="FFFFFF"/>
                          </a:solidFill>
                          <a:effectLst/>
                          <a:latin typeface="Browallia New" pitchFamily="34" charset="-34"/>
                          <a:cs typeface="Cordia New" pitchFamily="34" charset="-34"/>
                        </a:rPr>
                        <a:t>n=0</a:t>
                      </a:r>
                      <a:r>
                        <a:rPr kumimoji="0" lang="th-TH" sz="2000" b="0" i="0" u="none" strike="noStrike" cap="none" normalizeH="0" baseline="0" smtClean="0">
                          <a:ln>
                            <a:noFill/>
                          </a:ln>
                          <a:solidFill>
                            <a:srgbClr val="FFFFFF"/>
                          </a:solidFill>
                          <a:effectLst/>
                          <a:latin typeface="Browallia New" pitchFamily="34" charset="-34"/>
                          <a:cs typeface="Cordia New" pitchFamily="34" charset="-34"/>
                        </a:rPr>
                        <a:t>)</a:t>
                      </a:r>
                    </a:p>
                  </a:txBody>
                  <a:tcPr marL="32040" marR="32040" marT="118080" marB="0" horzOverflow="overflow">
                    <a:lnL>
                      <a:noFill/>
                    </a:lnL>
                    <a:lnR>
                      <a:noFill/>
                    </a:lnR>
                    <a:lnT>
                      <a:noFill/>
                    </a:lnT>
                    <a:lnB w="72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265.5 </a:t>
                      </a:r>
                      <a:r>
                        <a:rPr kumimoji="0" lang="th-TH" sz="2000" b="0" i="0" u="none" strike="noStrike" cap="none" normalizeH="0" baseline="0" smtClean="0">
                          <a:ln>
                            <a:noFill/>
                          </a:ln>
                          <a:solidFill>
                            <a:srgbClr val="FFFFFF"/>
                          </a:solidFill>
                          <a:effectLst/>
                          <a:latin typeface="Browallia New" pitchFamily="34" charset="-34"/>
                          <a:cs typeface="Cordia New" pitchFamily="34" charset="-34"/>
                        </a:rPr>
                        <a:t>(</a:t>
                      </a:r>
                      <a:r>
                        <a:rPr kumimoji="0" lang="en-US" sz="2000" b="0" i="0" u="none" strike="noStrike" cap="none" normalizeH="0" baseline="0" smtClean="0">
                          <a:ln>
                            <a:noFill/>
                          </a:ln>
                          <a:solidFill>
                            <a:srgbClr val="FFFFFF"/>
                          </a:solidFill>
                          <a:effectLst/>
                          <a:latin typeface="Browallia New" pitchFamily="34" charset="-34"/>
                          <a:cs typeface="Cordia New" pitchFamily="34" charset="-34"/>
                        </a:rPr>
                        <a:t>n=1</a:t>
                      </a:r>
                      <a:r>
                        <a:rPr kumimoji="0" lang="th-TH" sz="2000" b="0" i="0" u="none" strike="noStrike" cap="none" normalizeH="0" baseline="0" smtClean="0">
                          <a:ln>
                            <a:noFill/>
                          </a:ln>
                          <a:solidFill>
                            <a:srgbClr val="FFFFFF"/>
                          </a:solidFill>
                          <a:effectLst/>
                          <a:latin typeface="Browallia New" pitchFamily="34" charset="-34"/>
                          <a:cs typeface="Cordia New" pitchFamily="34" charset="-34"/>
                        </a:rPr>
                        <a:t>)</a:t>
                      </a:r>
                    </a:p>
                  </a:txBody>
                  <a:tcPr marL="32040" marR="32040" marT="118080" marB="0" horzOverflow="overflow">
                    <a:lnL>
                      <a:noFill/>
                    </a:lnL>
                    <a:lnR>
                      <a:noFill/>
                    </a:lnR>
                    <a:lnT>
                      <a:noFill/>
                    </a:lnT>
                    <a:lnB w="72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0" i="0" u="none" strike="noStrike" cap="none" normalizeH="0" baseline="0" smtClean="0">
                          <a:ln>
                            <a:noFill/>
                          </a:ln>
                          <a:solidFill>
                            <a:srgbClr val="FFFFFF"/>
                          </a:solidFill>
                          <a:effectLst/>
                          <a:latin typeface="Browallia New" pitchFamily="34" charset="-34"/>
                          <a:cs typeface="Cordia New" pitchFamily="34" charset="-34"/>
                        </a:rPr>
                        <a:t>251.5</a:t>
                      </a:r>
                      <a:r>
                        <a:rPr kumimoji="0" lang="th-TH" sz="2000" b="0" i="0" u="none" strike="noStrike" cap="none" normalizeH="0" baseline="0" smtClean="0">
                          <a:ln>
                            <a:noFill/>
                          </a:ln>
                          <a:solidFill>
                            <a:srgbClr val="FFFFFF"/>
                          </a:solidFill>
                          <a:effectLst/>
                          <a:latin typeface="Browallia New" pitchFamily="34" charset="-34"/>
                          <a:cs typeface="Cordia New" pitchFamily="34" charset="-34"/>
                        </a:rPr>
                        <a:t> (</a:t>
                      </a:r>
                      <a:r>
                        <a:rPr kumimoji="0" lang="en-US" sz="2000" b="0" i="0" u="none" strike="noStrike" cap="none" normalizeH="0" baseline="0" smtClean="0">
                          <a:ln>
                            <a:noFill/>
                          </a:ln>
                          <a:solidFill>
                            <a:srgbClr val="FFFFFF"/>
                          </a:solidFill>
                          <a:effectLst/>
                          <a:latin typeface="Browallia New" pitchFamily="34" charset="-34"/>
                          <a:cs typeface="Cordia New" pitchFamily="34" charset="-34"/>
                        </a:rPr>
                        <a:t>n=1</a:t>
                      </a:r>
                      <a:r>
                        <a:rPr kumimoji="0" lang="th-TH" sz="2000" b="0" i="0" u="none" strike="noStrike" cap="none" normalizeH="0" baseline="0" smtClean="0">
                          <a:ln>
                            <a:noFill/>
                          </a:ln>
                          <a:solidFill>
                            <a:srgbClr val="FFFFFF"/>
                          </a:solidFill>
                          <a:effectLst/>
                          <a:latin typeface="Browallia New" pitchFamily="34" charset="-34"/>
                          <a:cs typeface="Cordia New" pitchFamily="34" charset="-34"/>
                        </a:rPr>
                        <a:t>)</a:t>
                      </a:r>
                    </a:p>
                  </a:txBody>
                  <a:tcPr marL="32040" marR="32040" marT="118080" marB="0" horzOverflow="overflow">
                    <a:lnL>
                      <a:noFill/>
                    </a:lnL>
                    <a:lnR>
                      <a:noFill/>
                    </a:lnR>
                    <a:lnT>
                      <a:noFill/>
                    </a:lnT>
                    <a:lnB w="720"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l" defTabSz="457200" rtl="0" eaLnBrk="1" fontAlgn="base" latinLnBrk="0" hangingPunct="1">
                        <a:lnSpc>
                          <a:spcPct val="7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2000" b="0" i="0" u="none" strike="noStrike" cap="none" normalizeH="0" baseline="0" dirty="0" smtClean="0">
                        <a:ln>
                          <a:noFill/>
                        </a:ln>
                        <a:solidFill>
                          <a:srgbClr val="FFFFFF"/>
                        </a:solidFill>
                        <a:effectLst/>
                        <a:latin typeface="Browallia New" pitchFamily="34" charset="-34"/>
                        <a:cs typeface="Cordia New" pitchFamily="34" charset="-34"/>
                      </a:endParaRPr>
                    </a:p>
                  </a:txBody>
                  <a:tcPr marL="32040" marR="32040" marT="132840" marB="0" horzOverflow="overflow">
                    <a:lnL>
                      <a:noFill/>
                    </a:lnL>
                    <a:lnR>
                      <a:noFill/>
                    </a:lnR>
                    <a:lnT>
                      <a:noFill/>
                    </a:lnT>
                    <a:lnB w="72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57188" y="358775"/>
            <a:ext cx="8358187" cy="581025"/>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a:solidFill>
                  <a:srgbClr val="00FF00"/>
                </a:solidFill>
                <a:latin typeface="Times New Roman" pitchFamily="18" charset="0"/>
                <a:cs typeface="Times New Roman" pitchFamily="18" charset="0"/>
              </a:rPr>
              <a:t>Table 3 Procedure failure and complications</a:t>
            </a:r>
          </a:p>
        </p:txBody>
      </p:sp>
      <p:graphicFrame>
        <p:nvGraphicFramePr>
          <p:cNvPr id="28674" name="Group 2"/>
          <p:cNvGraphicFramePr>
            <a:graphicFrameLocks noGrp="1"/>
          </p:cNvGraphicFramePr>
          <p:nvPr/>
        </p:nvGraphicFramePr>
        <p:xfrm>
          <a:off x="357188" y="1214438"/>
          <a:ext cx="8431212" cy="4586291"/>
        </p:xfrm>
        <a:graphic>
          <a:graphicData uri="http://schemas.openxmlformats.org/drawingml/2006/table">
            <a:tbl>
              <a:tblPr/>
              <a:tblGrid>
                <a:gridCol w="2143125"/>
                <a:gridCol w="898525"/>
                <a:gridCol w="977900"/>
                <a:gridCol w="957262"/>
                <a:gridCol w="1165225"/>
                <a:gridCol w="1165225"/>
                <a:gridCol w="1123950"/>
              </a:tblGrid>
              <a:tr h="414338">
                <a:tc rowSpan="2">
                  <a:txBody>
                    <a:bodyPr/>
                    <a:lstStyle/>
                    <a:p>
                      <a:pPr marL="0" marR="0" lvl="0" indent="0" algn="ctr" defTabSz="457200" rtl="0" eaLnBrk="1" fontAlgn="base" latinLnBrk="0" hangingPunct="1">
                        <a:lnSpc>
                          <a:spcPct val="82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Characteristics</a:t>
                      </a:r>
                    </a:p>
                  </a:txBody>
                  <a:tcPr marL="68760" marR="68760" marT="11088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Misoprostol</a:t>
                      </a:r>
                    </a:p>
                  </a:txBody>
                  <a:tcPr marL="68760" marR="68760" marT="12096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MVA</a:t>
                      </a:r>
                    </a:p>
                  </a:txBody>
                  <a:tcPr marL="68760" marR="68760" marT="12096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gridSpan="2">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Curettage</a:t>
                      </a:r>
                    </a:p>
                  </a:txBody>
                  <a:tcPr marL="68760" marR="68760" marT="120960" marB="0" anchor="ctr"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r>
              <a:tr h="412750">
                <a:tc vMerge="1">
                  <a:txBody>
                    <a:bodyPr/>
                    <a:lstStyle/>
                    <a:p>
                      <a:endParaRPr lang="th-TH"/>
                    </a:p>
                  </a:txBody>
                  <a:tcPr/>
                </a:tc>
                <a:tc>
                  <a:txBody>
                    <a:bodyPr/>
                    <a:lstStyle/>
                    <a:p>
                      <a:pPr marL="0" marR="0" lvl="0" indent="0" algn="ctr"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number</a:t>
                      </a:r>
                    </a:p>
                  </a:txBody>
                  <a:tcPr marL="32040" marR="32040" marT="10584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8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68760" marR="68760" marT="11088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number</a:t>
                      </a:r>
                    </a:p>
                  </a:txBody>
                  <a:tcPr marL="32040" marR="32040" marT="10584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8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68760" marR="68760" marT="11088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number</a:t>
                      </a:r>
                    </a:p>
                  </a:txBody>
                  <a:tcPr marL="32040" marR="32040" marT="10584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8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a:t>
                      </a:r>
                    </a:p>
                  </a:txBody>
                  <a:tcPr marL="68760" marR="68760" marT="110880" marB="0" anchor="ctr" horzOverflow="overflow">
                    <a:lnL>
                      <a:noFill/>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414338">
                <a:tc>
                  <a:txBody>
                    <a:bodyPr/>
                    <a:lstStyle/>
                    <a:p>
                      <a:pPr marL="0" marR="0" lvl="0" indent="0" algn="l" defTabSz="457200" rtl="0" eaLnBrk="1" fontAlgn="base" latinLnBrk="0" hangingPunct="1">
                        <a:lnSpc>
                          <a:spcPct val="8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hi-IN" sz="2000" b="1" i="0" u="none" strike="noStrike" cap="none" normalizeH="0" baseline="0" dirty="0" smtClean="0">
                          <a:ln>
                            <a:noFill/>
                          </a:ln>
                          <a:solidFill>
                            <a:srgbClr val="FFFFFF"/>
                          </a:solidFill>
                          <a:effectLst/>
                          <a:latin typeface="Browallia New" pitchFamily="34" charset="-34"/>
                          <a:cs typeface="Browallia New" pitchFamily="34" charset="-34"/>
                        </a:rPr>
                        <a:t>Precedure failure</a:t>
                      </a:r>
                    </a:p>
                  </a:txBody>
                  <a:tcPr marL="68760" marR="68760" marT="102600" marB="0" anchor="ctr" horzOverflow="overflow">
                    <a:lnL>
                      <a:noFill/>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Cordia New" pitchFamily="34" charset="-34"/>
                        </a:rPr>
                        <a:t>3</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Cordia New" pitchFamily="34" charset="-34"/>
                        </a:rPr>
                        <a:t>18.75</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Complication </a:t>
                      </a:r>
                    </a:p>
                  </a:txBody>
                  <a:tcPr marL="68760" marR="68760" marT="118080" marB="0" horzOverflow="overflow">
                    <a:lnL>
                      <a:noFill/>
                    </a:lnL>
                    <a:lnR>
                      <a:noFill/>
                    </a:lnR>
                    <a:lnT w="7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68760" marR="6876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68760" marR="6876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68760" marR="6876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68760" marR="6876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68760" marR="6876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Cordia New" pitchFamily="34" charset="-34"/>
                      </a:endParaRPr>
                    </a:p>
                  </a:txBody>
                  <a:tcPr marL="68760" marR="6876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81000">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Cordia New" pitchFamily="34" charset="-34"/>
                        </a:rPr>
                        <a:t>uterine perforation</a:t>
                      </a:r>
                    </a:p>
                  </a:txBody>
                  <a:tcPr marL="68760" marR="6876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Cordia New" pitchFamily="34" charset="-34"/>
                        </a:rPr>
                        <a:t>       pelvic infection</a:t>
                      </a:r>
                    </a:p>
                  </a:txBody>
                  <a:tcPr marL="68760" marR="6876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14.29</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3.33</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Cordia New" pitchFamily="34" charset="-34"/>
                        </a:rPr>
                        <a:t>       Blood transfusion</a:t>
                      </a:r>
                    </a:p>
                  </a:txBody>
                  <a:tcPr marL="68760" marR="6876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3.45</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1" i="0" u="none" strike="noStrike" cap="none" normalizeH="0" baseline="0" smtClean="0">
                          <a:ln>
                            <a:noFill/>
                          </a:ln>
                          <a:solidFill>
                            <a:srgbClr val="FFFFFF"/>
                          </a:solidFill>
                          <a:effectLst/>
                          <a:latin typeface="Calibri" pitchFamily="34" charset="0"/>
                          <a:cs typeface="Browallia New" pitchFamily="34" charset="-34"/>
                        </a:rPr>
                        <a:t>     </a:t>
                      </a:r>
                      <a:r>
                        <a:rPr kumimoji="0" lang="hi-IN" sz="1800" b="1" i="0" u="none" strike="noStrike" cap="none" normalizeH="0" baseline="0" smtClean="0">
                          <a:ln>
                            <a:noFill/>
                          </a:ln>
                          <a:solidFill>
                            <a:srgbClr val="FFFFFF"/>
                          </a:solidFill>
                          <a:effectLst/>
                          <a:latin typeface="Browallia New" pitchFamily="34" charset="-34"/>
                          <a:cs typeface="Browallia New" pitchFamily="34" charset="-34"/>
                        </a:rPr>
                        <a:t>bleed</a:t>
                      </a:r>
                    </a:p>
                  </a:txBody>
                  <a:tcPr marL="68760" marR="68760" marT="127151"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3.45</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481013">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Cordia New" pitchFamily="34" charset="-34"/>
                        </a:rPr>
                        <a:t>      Incomplete abortion</a:t>
                      </a:r>
                    </a:p>
                  </a:txBody>
                  <a:tcPr marL="68760" marR="6876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5</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31.25</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0" i="0" u="none" strike="noStrike" cap="none" normalizeH="0" baseline="0" smtClean="0">
                          <a:ln>
                            <a:noFill/>
                          </a:ln>
                          <a:solidFill>
                            <a:srgbClr val="FFFFFF"/>
                          </a:solidFill>
                          <a:effectLst/>
                          <a:latin typeface="Calibri" pitchFamily="34" charset="0"/>
                          <a:cs typeface="Browallia New" pitchFamily="34" charset="-34"/>
                        </a:rPr>
                        <a:t>1</a:t>
                      </a:r>
                    </a:p>
                  </a:txBody>
                  <a:tcPr marL="68760" marR="68760" marT="12715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14.29</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Cordia New" pitchFamily="34" charset="-34"/>
                        </a:rPr>
                        <a:t>      Death</a:t>
                      </a:r>
                    </a:p>
                  </a:txBody>
                  <a:tcPr marL="68760" marR="68760" marT="108828" marB="0" anchor="ctr"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0</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Total complication</a:t>
                      </a:r>
                    </a:p>
                  </a:txBody>
                  <a:tcPr marL="68760" marR="68760" marT="108828" marB="0" anchor="ctr" horzOverflow="overflow">
                    <a:lnL>
                      <a:noFill/>
                    </a:lnL>
                    <a:lnR w="720" cap="flat" cmpd="sng" algn="ctr">
                      <a:solidFill>
                        <a:srgbClr val="000000"/>
                      </a:solidFill>
                      <a:prstDash val="solid"/>
                      <a:round/>
                      <a:headEnd type="none" w="med" len="med"/>
                      <a:tailEnd type="none" w="med" len="med"/>
                    </a:lnR>
                    <a:lnT>
                      <a:noFill/>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0" i="0" u="none" strike="noStrike" cap="none" normalizeH="0" baseline="0" smtClean="0">
                          <a:ln>
                            <a:noFill/>
                          </a:ln>
                          <a:solidFill>
                            <a:srgbClr val="FFFFFF"/>
                          </a:solidFill>
                          <a:effectLst/>
                          <a:latin typeface="Calibri" pitchFamily="34" charset="0"/>
                          <a:cs typeface="Browallia New" pitchFamily="34" charset="-34"/>
                        </a:rPr>
                        <a:t>5</a:t>
                      </a:r>
                    </a:p>
                  </a:txBody>
                  <a:tcPr marL="68760" marR="68760" marT="127151"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31.25</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2</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28.58</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3</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Cordia New" pitchFamily="34" charset="-34"/>
                        </a:rPr>
                        <a:t>9.99</a:t>
                      </a:r>
                    </a:p>
                  </a:txBody>
                  <a:tcPr marL="68760" marR="6876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357188" y="100013"/>
            <a:ext cx="8501062" cy="1068387"/>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a:solidFill>
                  <a:srgbClr val="00FF00"/>
                </a:solidFill>
                <a:latin typeface="Browallia New" pitchFamily="34" charset="-34"/>
                <a:cs typeface="Times New Roman" pitchFamily="18" charset="0"/>
              </a:rPr>
              <a:t>Table 4 Comparison between successful of terminating pregnancy with other factors</a:t>
            </a:r>
          </a:p>
        </p:txBody>
      </p:sp>
      <p:graphicFrame>
        <p:nvGraphicFramePr>
          <p:cNvPr id="29698" name="Group 2"/>
          <p:cNvGraphicFramePr>
            <a:graphicFrameLocks noGrp="1"/>
          </p:cNvGraphicFramePr>
          <p:nvPr/>
        </p:nvGraphicFramePr>
        <p:xfrm>
          <a:off x="500063" y="1071563"/>
          <a:ext cx="8145462" cy="5019056"/>
        </p:xfrm>
        <a:graphic>
          <a:graphicData uri="http://schemas.openxmlformats.org/drawingml/2006/table">
            <a:tbl>
              <a:tblPr/>
              <a:tblGrid>
                <a:gridCol w="1357312"/>
                <a:gridCol w="1433513"/>
                <a:gridCol w="1962150"/>
                <a:gridCol w="2073275"/>
                <a:gridCol w="1319212"/>
              </a:tblGrid>
              <a:tr h="350838">
                <a:tc gridSpan="2">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smtClean="0">
                          <a:ln>
                            <a:noFill/>
                          </a:ln>
                          <a:solidFill>
                            <a:srgbClr val="FFFFFF"/>
                          </a:solidFill>
                          <a:effectLst/>
                          <a:latin typeface="Browallia New" pitchFamily="34" charset="-34"/>
                          <a:cs typeface="Cordia New" pitchFamily="34" charset="-34"/>
                        </a:rPr>
                        <a:t>Variable</a:t>
                      </a:r>
                    </a:p>
                  </a:txBody>
                  <a:tcPr marL="52200" marR="5220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RR</a:t>
                      </a:r>
                    </a:p>
                  </a:txBody>
                  <a:tcPr marL="52200" marR="5220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95%CI </a:t>
                      </a:r>
                    </a:p>
                  </a:txBody>
                  <a:tcPr marL="52200" marR="5220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Cordia New" pitchFamily="34" charset="-34"/>
                        </a:rPr>
                        <a:t>P-value</a:t>
                      </a:r>
                    </a:p>
                  </a:txBody>
                  <a:tcPr marL="52200" marR="5220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15913">
                <a:tc rowSpan="4">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dirty="0" smtClean="0">
                          <a:ln>
                            <a:noFill/>
                          </a:ln>
                          <a:solidFill>
                            <a:srgbClr val="FFFFFF"/>
                          </a:solidFill>
                          <a:effectLst/>
                          <a:latin typeface="Browallia New" pitchFamily="34" charset="-34"/>
                          <a:cs typeface="Browallia New" pitchFamily="34" charset="-34"/>
                        </a:rPr>
                        <a:t>Method</a:t>
                      </a:r>
                    </a:p>
                  </a:txBody>
                  <a:tcPr marL="52200" marR="52200" marT="108828" marB="0" horzOverflow="overflow">
                    <a:lnL>
                      <a:noFill/>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C00000"/>
                          </a:solidFill>
                          <a:effectLst/>
                          <a:latin typeface="Browallia New" pitchFamily="34" charset="-34"/>
                          <a:cs typeface="Browallia New" pitchFamily="34" charset="-34"/>
                        </a:rPr>
                        <a:t>0.001</a:t>
                      </a:r>
                    </a:p>
                  </a:txBody>
                  <a:tcPr marL="52200" marR="5220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v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Browallia New" pitchFamily="34" charset="-34"/>
                        </a:rPr>
                        <a:t>-</a:t>
                      </a:r>
                      <a:r>
                        <a:rPr kumimoji="0" lang="en-US" sz="1800" b="0" i="0" u="none" strike="noStrike" cap="none" normalizeH="0" baseline="0" dirty="0" err="1" smtClean="0">
                          <a:ln>
                            <a:noFill/>
                          </a:ln>
                          <a:solidFill>
                            <a:srgbClr val="FFFFFF"/>
                          </a:solidFill>
                          <a:effectLst/>
                          <a:latin typeface="Browallia New" pitchFamily="34" charset="-34"/>
                          <a:cs typeface="Browallia New" pitchFamily="34" charset="-34"/>
                        </a:rPr>
                        <a:t>Misoprostol</a:t>
                      </a:r>
                      <a:endParaRPr kumimoji="0" lang="en-US" sz="1800" b="0" i="0" u="none" strike="noStrike" cap="none" normalizeH="0" baseline="0" dirty="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Browallia New" pitchFamily="34" charset="-34"/>
                        </a:rPr>
                        <a:t>1.00</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Browallia New" pitchFamily="34" charset="-34"/>
                        </a:rPr>
                        <a:t>0.00</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v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-MVA</a:t>
                      </a:r>
                    </a:p>
                  </a:txBody>
                  <a:tcPr marL="52200" marR="5220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0.38</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0.56  -  2.60</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0.33</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700088">
                <a:tc v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-Curettage</a:t>
                      </a:r>
                    </a:p>
                  </a:txBody>
                  <a:tcPr marL="52200" marR="5220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83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**100% success (n=0) Predict failure</a:t>
                      </a:r>
                    </a:p>
                  </a:txBody>
                  <a:tcPr marL="52200" marR="52200" marT="90756"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C00000"/>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Gravida</a:t>
                      </a:r>
                    </a:p>
                  </a:txBody>
                  <a:tcPr marL="52200" marR="5220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0.694</a:t>
                      </a: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-Primigravida</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-Multigravida</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BMI</a:t>
                      </a:r>
                    </a:p>
                  </a:txBody>
                  <a:tcPr marL="52200" marR="5220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0000"/>
                        </a:solidFill>
                        <a:effectLst/>
                        <a:latin typeface="Browallia New" pitchFamily="34" charset="-34"/>
                        <a:cs typeface="Browallia New" pitchFamily="34" charset="-34"/>
                      </a:endParaRP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0.694</a:t>
                      </a: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50838">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a:t>
                      </a:r>
                    </a:p>
                  </a:txBody>
                  <a:tcPr marL="52200" marR="52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&lt; 19.8</a:t>
                      </a:r>
                    </a:p>
                  </a:txBody>
                  <a:tcPr marL="52200" marR="52200" marT="108828" marB="0"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50838">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19.8-26</a:t>
                      </a:r>
                    </a:p>
                  </a:txBody>
                  <a:tcPr marL="52200" marR="52200" marT="108828" marB="0"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&gt;26</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Age*</a:t>
                      </a:r>
                    </a:p>
                  </a:txBody>
                  <a:tcPr marL="52200" marR="5220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1" i="0" u="none" strike="noStrike" cap="none" normalizeH="0" baseline="0" smtClean="0">
                          <a:ln>
                            <a:noFill/>
                          </a:ln>
                          <a:solidFill>
                            <a:srgbClr val="FFFFFF"/>
                          </a:solidFill>
                          <a:effectLst/>
                          <a:latin typeface="Browallia New" pitchFamily="34" charset="-34"/>
                          <a:cs typeface="Browallia New" pitchFamily="34" charset="-34"/>
                        </a:rPr>
                        <a:t>0.2632</a:t>
                      </a:r>
                    </a:p>
                  </a:txBody>
                  <a:tcPr marL="52200" marR="52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a:noFill/>
                    </a:lnL>
                    <a:lnR w="720" cap="flat" cmpd="sng" algn="ctr">
                      <a:solidFill>
                        <a:srgbClr val="000000"/>
                      </a:solidFill>
                      <a:prstDash val="solid"/>
                      <a:round/>
                      <a:headEnd type="none" w="med" len="med"/>
                      <a:tailEnd type="none" w="med" len="med"/>
                    </a:lnR>
                    <a:lnT>
                      <a:noFill/>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a:t>
                      </a:r>
                      <a:r>
                        <a:rPr kumimoji="0" lang="hi-IN" sz="1800" b="0" i="0" u="none" strike="noStrike" cap="none" normalizeH="0" baseline="0" smtClean="0">
                          <a:ln>
                            <a:noFill/>
                          </a:ln>
                          <a:solidFill>
                            <a:srgbClr val="FFFFFF"/>
                          </a:solidFill>
                          <a:effectLst/>
                          <a:latin typeface="Browallia New" pitchFamily="34" charset="-34"/>
                          <a:cs typeface="Browallia New" pitchFamily="34" charset="-34"/>
                        </a:rPr>
                        <a:t>ค่าเฉลี่ย </a:t>
                      </a: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(SD)</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th-TH" sz="1800" b="0" i="0" u="none" strike="noStrike" cap="none" normalizeH="0" baseline="0" smtClean="0">
                        <a:ln>
                          <a:noFill/>
                        </a:ln>
                        <a:solidFill>
                          <a:srgbClr val="FFFFFF"/>
                        </a:solidFill>
                        <a:effectLst/>
                        <a:latin typeface="Browallia New" pitchFamily="34" charset="-34"/>
                        <a:cs typeface="Browallia New" pitchFamily="34" charset="-34"/>
                      </a:endParaRP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0" i="0" u="none" strike="noStrike" cap="none" normalizeH="0" baseline="0" smtClean="0">
                          <a:ln>
                            <a:noFill/>
                          </a:ln>
                          <a:solidFill>
                            <a:srgbClr val="FFFFFF"/>
                          </a:solidFill>
                          <a:effectLst/>
                          <a:latin typeface="Browallia New" pitchFamily="34" charset="-34"/>
                          <a:cs typeface="Browallia New" pitchFamily="34" charset="-34"/>
                        </a:rPr>
                        <a:t>-2.61  -</a:t>
                      </a: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9.37</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th-TH" sz="1800" b="0" i="0" u="none" strike="noStrike" cap="none" normalizeH="0" baseline="0" smtClean="0">
                          <a:ln>
                            <a:noFill/>
                          </a:ln>
                          <a:solidFill>
                            <a:srgbClr val="FFFFFF"/>
                          </a:solidFill>
                          <a:effectLst/>
                          <a:latin typeface="Browallia New" pitchFamily="34" charset="-34"/>
                          <a:cs typeface="Browallia New" pitchFamily="34" charset="-34"/>
                        </a:rPr>
                        <a:t>0.2632</a:t>
                      </a:r>
                    </a:p>
                  </a:txBody>
                  <a:tcPr marL="52200" marR="52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29869" name="Rectangle 173"/>
          <p:cNvSpPr>
            <a:spLocks noChangeArrowheads="1"/>
          </p:cNvSpPr>
          <p:nvPr/>
        </p:nvSpPr>
        <p:spPr bwMode="auto">
          <a:xfrm>
            <a:off x="323850" y="6096000"/>
            <a:ext cx="9105900" cy="823913"/>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hi-IN" sz="1600" i="1">
                <a:solidFill>
                  <a:srgbClr val="C00000"/>
                </a:solidFill>
                <a:latin typeface="Calibri" pitchFamily="34" charset="0"/>
                <a:cs typeface="Times New Roman" pitchFamily="18" charset="0"/>
              </a:rPr>
              <a:t>remark  number in this table is compare non-successful procedure</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hi-IN" sz="1600" i="1">
                <a:solidFill>
                  <a:srgbClr val="C00000"/>
                </a:solidFill>
                <a:latin typeface="Calibri" pitchFamily="34" charset="0"/>
                <a:cs typeface="Times New Roman" pitchFamily="18" charset="0"/>
              </a:rPr>
              <a:t>*95% Cl mean diff</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hi-IN" sz="1600" i="1">
                <a:solidFill>
                  <a:srgbClr val="C00000"/>
                </a:solidFill>
                <a:latin typeface="Calibri" pitchFamily="34" charset="0"/>
                <a:cs typeface="Times New Roman" pitchFamily="18" charset="0"/>
              </a:rPr>
              <a:t>If p-value less than 0.15 It will bring to Logistic regression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357188" y="190500"/>
            <a:ext cx="8501062" cy="885825"/>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600" b="1">
                <a:solidFill>
                  <a:srgbClr val="00FF00"/>
                </a:solidFill>
                <a:latin typeface="Browallia New" pitchFamily="34" charset="-34"/>
                <a:cs typeface="Times New Roman" pitchFamily="18" charset="0"/>
              </a:rPr>
              <a:t>Table 5 Comparison between complication of terminating of first pregnancy with other factors</a:t>
            </a:r>
          </a:p>
        </p:txBody>
      </p:sp>
      <p:sp>
        <p:nvSpPr>
          <p:cNvPr id="30722" name="Rectangle 2"/>
          <p:cNvSpPr>
            <a:spLocks noChangeArrowheads="1"/>
          </p:cNvSpPr>
          <p:nvPr/>
        </p:nvSpPr>
        <p:spPr bwMode="auto">
          <a:xfrm>
            <a:off x="285750" y="5930900"/>
            <a:ext cx="9144000" cy="581025"/>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i="1">
                <a:solidFill>
                  <a:srgbClr val="FF0000"/>
                </a:solidFill>
                <a:latin typeface="Times New Roman" pitchFamily="18" charset="0"/>
                <a:cs typeface="Times New Roman" pitchFamily="18" charset="0"/>
              </a:rPr>
              <a:t>*95% Cl mean diff</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i="1">
                <a:solidFill>
                  <a:srgbClr val="FF0000"/>
                </a:solidFill>
                <a:latin typeface="Times New Roman" pitchFamily="18" charset="0"/>
                <a:cs typeface="Times New Roman" pitchFamily="18" charset="0"/>
              </a:rPr>
              <a:t>If p-value less than 0.15 It will bring to Logistic regression</a:t>
            </a:r>
          </a:p>
        </p:txBody>
      </p:sp>
      <p:graphicFrame>
        <p:nvGraphicFramePr>
          <p:cNvPr id="30723" name="Group 3"/>
          <p:cNvGraphicFramePr>
            <a:graphicFrameLocks noGrp="1"/>
          </p:cNvGraphicFramePr>
          <p:nvPr/>
        </p:nvGraphicFramePr>
        <p:xfrm>
          <a:off x="428625" y="1071563"/>
          <a:ext cx="8216900" cy="4593954"/>
        </p:xfrm>
        <a:graphic>
          <a:graphicData uri="http://schemas.openxmlformats.org/drawingml/2006/table">
            <a:tbl>
              <a:tblPr/>
              <a:tblGrid>
                <a:gridCol w="1822450"/>
                <a:gridCol w="1820863"/>
                <a:gridCol w="1584325"/>
                <a:gridCol w="1581150"/>
                <a:gridCol w="1408112"/>
              </a:tblGrid>
              <a:tr h="349250">
                <a:tc gridSpan="2">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smtClean="0">
                          <a:ln>
                            <a:noFill/>
                          </a:ln>
                          <a:solidFill>
                            <a:srgbClr val="FFFFFF"/>
                          </a:solidFill>
                          <a:effectLst/>
                          <a:latin typeface="Browallia New" pitchFamily="34" charset="-34"/>
                          <a:cs typeface="Browallia New" pitchFamily="34" charset="-34"/>
                        </a:rPr>
                        <a:t>Variable</a:t>
                      </a:r>
                    </a:p>
                  </a:txBody>
                  <a:tcPr marL="62280" marR="6228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Browallia New" pitchFamily="34" charset="-34"/>
                        </a:rPr>
                        <a:t>RR</a:t>
                      </a:r>
                    </a:p>
                  </a:txBody>
                  <a:tcPr marL="62280" marR="6228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Browallia New" pitchFamily="34" charset="-34"/>
                        </a:rPr>
                        <a:t>95%CI RR</a:t>
                      </a:r>
                    </a:p>
                  </a:txBody>
                  <a:tcPr marL="62280" marR="6228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Browallia New" pitchFamily="34" charset="-34"/>
                        </a:rPr>
                        <a:t>P-value</a:t>
                      </a:r>
                    </a:p>
                  </a:txBody>
                  <a:tcPr marL="62280" marR="6228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15913">
                <a:tc rowSpan="4">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dirty="0" smtClean="0">
                          <a:ln>
                            <a:noFill/>
                          </a:ln>
                          <a:solidFill>
                            <a:srgbClr val="FFFFFF"/>
                          </a:solidFill>
                          <a:effectLst/>
                          <a:latin typeface="Browallia New" pitchFamily="34" charset="-34"/>
                          <a:cs typeface="Browallia New" pitchFamily="34" charset="-34"/>
                        </a:rPr>
                        <a:t>Method</a:t>
                      </a:r>
                    </a:p>
                  </a:txBody>
                  <a:tcPr marL="62280" marR="62280" marT="108828" marB="0" horzOverflow="overflow">
                    <a:lnL>
                      <a:noFill/>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0.052</a:t>
                      </a:r>
                    </a:p>
                  </a:txBody>
                  <a:tcPr marL="62280" marR="6228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v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Browallia New" pitchFamily="34" charset="-34"/>
                        </a:rPr>
                        <a:t>-</a:t>
                      </a:r>
                      <a:r>
                        <a:rPr kumimoji="0" lang="en-US" sz="1800" b="0" i="0" u="none" strike="noStrike" cap="none" normalizeH="0" baseline="0" dirty="0" err="1" smtClean="0">
                          <a:ln>
                            <a:noFill/>
                          </a:ln>
                          <a:solidFill>
                            <a:srgbClr val="FFFFFF"/>
                          </a:solidFill>
                          <a:effectLst/>
                          <a:latin typeface="Browallia New" pitchFamily="34" charset="-34"/>
                          <a:cs typeface="Browallia New" pitchFamily="34" charset="-34"/>
                        </a:rPr>
                        <a:t>Misoprostol</a:t>
                      </a:r>
                      <a:endParaRPr kumimoji="0" lang="en-US" sz="1800" b="0" i="0" u="none" strike="noStrike" cap="none" normalizeH="0" baseline="0" dirty="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Browallia New" pitchFamily="34" charset="-34"/>
                        </a:rPr>
                        <a:t>1.00</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Browallia New" pitchFamily="34" charset="-34"/>
                        </a:rPr>
                        <a:t>0.00</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v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-MVA</a:t>
                      </a:r>
                    </a:p>
                  </a:txBody>
                  <a:tcPr marL="62280" marR="622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0.91</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0.23 – 3.63</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0.90</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v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-Curettage</a:t>
                      </a:r>
                    </a:p>
                  </a:txBody>
                  <a:tcPr marL="62280" marR="6228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0.21</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0.05  -  0.98</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0.047</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Gravida</a:t>
                      </a:r>
                    </a:p>
                  </a:txBody>
                  <a:tcPr marL="62280" marR="6228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C00000"/>
                        </a:solidFill>
                        <a:effectLst/>
                        <a:latin typeface="Browallia New" pitchFamily="34" charset="-34"/>
                        <a:cs typeface="Browallia New" pitchFamily="34" charset="-34"/>
                      </a:endParaRP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0.148</a:t>
                      </a: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-Primigravida</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1.00</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0.00</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-Multigravida</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3.125</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0.71 – 13.67</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0.13</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BMI</a:t>
                      </a:r>
                    </a:p>
                  </a:txBody>
                  <a:tcPr marL="62280" marR="6228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0.686</a:t>
                      </a: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&lt; 19.8</a:t>
                      </a:r>
                    </a:p>
                  </a:txBody>
                  <a:tcPr marL="62280" marR="62280" marT="108828" marB="0"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19.8-26</a:t>
                      </a:r>
                    </a:p>
                  </a:txBody>
                  <a:tcPr marL="62280" marR="62280" marT="108828" marB="0"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&gt;26</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Age*</a:t>
                      </a:r>
                    </a:p>
                  </a:txBody>
                  <a:tcPr marL="62280" marR="6228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0.67</a:t>
                      </a:r>
                    </a:p>
                  </a:txBody>
                  <a:tcPr marL="62280" marR="6228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a:noFill/>
                    </a:lnL>
                    <a:lnR w="720" cap="flat" cmpd="sng" algn="ctr">
                      <a:solidFill>
                        <a:srgbClr val="000000"/>
                      </a:solidFill>
                      <a:prstDash val="solid"/>
                      <a:round/>
                      <a:headEnd type="none" w="med" len="med"/>
                      <a:tailEnd type="none" w="med" len="med"/>
                    </a:lnR>
                    <a:lnT>
                      <a:noFill/>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a:t>
                      </a:r>
                      <a:r>
                        <a:rPr kumimoji="0" lang="hi-IN" sz="1800" b="0" i="0" u="none" strike="noStrike" cap="none" normalizeH="0" baseline="0" smtClean="0">
                          <a:ln>
                            <a:noFill/>
                          </a:ln>
                          <a:solidFill>
                            <a:srgbClr val="FFFFFF"/>
                          </a:solidFill>
                          <a:effectLst/>
                          <a:latin typeface="Browallia New" pitchFamily="34" charset="-34"/>
                          <a:cs typeface="Browallia New" pitchFamily="34" charset="-34"/>
                        </a:rPr>
                        <a:t>ค่าเฉลี่ย </a:t>
                      </a: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(SD)</a:t>
                      </a: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2280" marR="6228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357188" y="100013"/>
            <a:ext cx="8501062" cy="1068387"/>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a:solidFill>
                  <a:srgbClr val="00FF00"/>
                </a:solidFill>
                <a:latin typeface="Browallia New" pitchFamily="34" charset="-34"/>
                <a:cs typeface="Times New Roman" pitchFamily="18" charset="0"/>
              </a:rPr>
              <a:t>Table 6 Comparison of medical fee in first terminating pregnancy with other factors</a:t>
            </a:r>
          </a:p>
        </p:txBody>
      </p:sp>
      <p:sp>
        <p:nvSpPr>
          <p:cNvPr id="31746" name="Rectangle 2"/>
          <p:cNvSpPr>
            <a:spLocks noChangeArrowheads="1"/>
          </p:cNvSpPr>
          <p:nvPr/>
        </p:nvSpPr>
        <p:spPr bwMode="auto">
          <a:xfrm>
            <a:off x="357188" y="5859463"/>
            <a:ext cx="9144000" cy="581025"/>
          </a:xfrm>
          <a:prstGeom prst="rect">
            <a:avLst/>
          </a:prstGeom>
          <a:noFill/>
          <a:ln w="9525" cap="flat">
            <a:noFill/>
            <a:round/>
            <a:headEnd/>
            <a:tailEnd/>
          </a:ln>
          <a:effectLst/>
        </p:spPr>
        <p:txBody>
          <a:bodyPr lIns="90000" tIns="46800" rIns="90000" bIns="46800" anchor="ctr">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i="1">
                <a:solidFill>
                  <a:srgbClr val="FF0000"/>
                </a:solidFill>
                <a:latin typeface="Times New Roman" pitchFamily="18" charset="0"/>
                <a:cs typeface="Times New Roman" pitchFamily="18" charset="0"/>
              </a:rPr>
              <a:t>*95% Cl mean diff</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i="1">
                <a:solidFill>
                  <a:srgbClr val="FF0000"/>
                </a:solidFill>
                <a:latin typeface="Times New Roman" pitchFamily="18" charset="0"/>
                <a:cs typeface="Times New Roman" pitchFamily="18" charset="0"/>
              </a:rPr>
              <a:t>If p-value less than 0.15 It will bring to Logistic regression</a:t>
            </a:r>
          </a:p>
        </p:txBody>
      </p:sp>
      <p:graphicFrame>
        <p:nvGraphicFramePr>
          <p:cNvPr id="31747" name="Group 3"/>
          <p:cNvGraphicFramePr>
            <a:graphicFrameLocks noGrp="1"/>
          </p:cNvGraphicFramePr>
          <p:nvPr/>
        </p:nvGraphicFramePr>
        <p:xfrm>
          <a:off x="457200" y="1206500"/>
          <a:ext cx="8216900" cy="4633409"/>
        </p:xfrm>
        <a:graphic>
          <a:graphicData uri="http://schemas.openxmlformats.org/drawingml/2006/table">
            <a:tbl>
              <a:tblPr/>
              <a:tblGrid>
                <a:gridCol w="1608138"/>
                <a:gridCol w="1608137"/>
                <a:gridCol w="1827213"/>
                <a:gridCol w="1824037"/>
                <a:gridCol w="1349375"/>
              </a:tblGrid>
              <a:tr h="350838">
                <a:tc gridSpan="2">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dirty="0" smtClean="0">
                          <a:ln>
                            <a:noFill/>
                          </a:ln>
                          <a:solidFill>
                            <a:srgbClr val="FFFFFF"/>
                          </a:solidFill>
                          <a:effectLst/>
                          <a:latin typeface="Browallia New" pitchFamily="34" charset="-34"/>
                          <a:cs typeface="Browallia New" pitchFamily="34" charset="-34"/>
                        </a:rPr>
                        <a:t>Variable</a:t>
                      </a:r>
                    </a:p>
                  </a:txBody>
                  <a:tcPr marL="61200" marR="6120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hMerge="1">
                  <a:txBody>
                    <a:bodyPr/>
                    <a:lstStyle/>
                    <a:p>
                      <a:endParaRPr lang="th-TH"/>
                    </a:p>
                  </a:txBody>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Browallia New" pitchFamily="34" charset="-34"/>
                        </a:rPr>
                        <a:t>Coef.</a:t>
                      </a:r>
                    </a:p>
                  </a:txBody>
                  <a:tcPr marL="61200" marR="6120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Browallia New" pitchFamily="34" charset="-34"/>
                        </a:rPr>
                        <a:t>95%CI </a:t>
                      </a:r>
                    </a:p>
                  </a:txBody>
                  <a:tcPr marL="61200" marR="6120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2000" b="1" i="0" u="none" strike="noStrike" cap="none" normalizeH="0" baseline="0" smtClean="0">
                          <a:ln>
                            <a:noFill/>
                          </a:ln>
                          <a:solidFill>
                            <a:srgbClr val="FFFFFF"/>
                          </a:solidFill>
                          <a:effectLst/>
                          <a:latin typeface="Browallia New" pitchFamily="34" charset="-34"/>
                          <a:cs typeface="Browallia New" pitchFamily="34" charset="-34"/>
                        </a:rPr>
                        <a:t>P-value</a:t>
                      </a:r>
                    </a:p>
                  </a:txBody>
                  <a:tcPr marL="61200" marR="61200" marT="120960" marB="0" horzOverflow="overflow">
                    <a:lnL>
                      <a:noFill/>
                    </a:lnL>
                    <a:lnR>
                      <a:noFill/>
                    </a:lnR>
                    <a:lnT w="72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315913">
                <a:tc rowSpan="4">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dirty="0" smtClean="0">
                          <a:ln>
                            <a:noFill/>
                          </a:ln>
                          <a:solidFill>
                            <a:srgbClr val="FFFFFF"/>
                          </a:solidFill>
                          <a:effectLst/>
                          <a:latin typeface="Browallia New" pitchFamily="34" charset="-34"/>
                          <a:cs typeface="Browallia New" pitchFamily="34" charset="-34"/>
                        </a:rPr>
                        <a:t>Method</a:t>
                      </a:r>
                    </a:p>
                  </a:txBody>
                  <a:tcPr marL="61200" marR="61200" marT="108828" marB="0" horzOverflow="overflow">
                    <a:lnL>
                      <a:noFill/>
                    </a:lnL>
                    <a:lnR w="72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Browallia New" pitchFamily="34" charset="-34"/>
                      </a:endParaRPr>
                    </a:p>
                  </a:txBody>
                  <a:tcPr marL="61200" marR="61200" marT="108828" marB="0" horzOverflow="overflow">
                    <a:lnL w="720" cap="flat" cmpd="sng" algn="ctr">
                      <a:solidFill>
                        <a:srgbClr val="000000"/>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dirty="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dirty="0" smtClean="0">
                          <a:ln>
                            <a:noFill/>
                          </a:ln>
                          <a:solidFill>
                            <a:srgbClr val="FFFFFF"/>
                          </a:solidFill>
                          <a:effectLst/>
                          <a:latin typeface="Browallia New" pitchFamily="34" charset="-34"/>
                          <a:cs typeface="Browallia New" pitchFamily="34" charset="-34"/>
                        </a:rPr>
                        <a:t>0.97</a:t>
                      </a:r>
                    </a:p>
                  </a:txBody>
                  <a:tcPr marL="61200" marR="61200" marT="108828" marB="0" horzOverflow="overflow">
                    <a:lnL>
                      <a:noFill/>
                    </a:lnL>
                    <a:lnR>
                      <a:noFill/>
                    </a:lnR>
                    <a:lnT w="12700" cap="flat" cmpd="sng" algn="ctr">
                      <a:solidFill>
                        <a:schemeClr val="bg1"/>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v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-Misoprostol</a:t>
                      </a:r>
                    </a:p>
                  </a:txBody>
                  <a:tcPr marL="61200" marR="6120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Browallia New" pitchFamily="34" charset="-34"/>
                        </a:rPr>
                        <a:t>5236.64</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Browallia New" pitchFamily="34" charset="-34"/>
                        </a:rPr>
                        <a:t>1.00</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dirty="0" smtClean="0">
                          <a:ln>
                            <a:noFill/>
                          </a:ln>
                          <a:solidFill>
                            <a:srgbClr val="FFFFFF"/>
                          </a:solidFill>
                          <a:effectLst/>
                          <a:latin typeface="Browallia New" pitchFamily="34" charset="-34"/>
                          <a:cs typeface="Browallia New" pitchFamily="34" charset="-34"/>
                        </a:rPr>
                        <a:t>0.00</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v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-MVA</a:t>
                      </a:r>
                    </a:p>
                  </a:txBody>
                  <a:tcPr marL="61200" marR="6120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5526.72</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-2074.35   -  2654.50</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0.81</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vMerge="1">
                  <a:txBody>
                    <a:bodyPr/>
                    <a:lstStyle/>
                    <a:p>
                      <a:endParaRPr lang="th-TH"/>
                    </a:p>
                  </a:txBody>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-Curettage</a:t>
                      </a:r>
                    </a:p>
                  </a:txBody>
                  <a:tcPr marL="61200" marR="61200" marT="108828" marB="0" horzOverflow="overflow">
                    <a:lnL>
                      <a:no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5312.19</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-1777.23   -  1928.32</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0.93</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Gravida</a:t>
                      </a:r>
                    </a:p>
                  </a:txBody>
                  <a:tcPr marL="61200" marR="6120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0.80</a:t>
                      </a: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-Primigravida</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5224.65</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1.00</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0.00</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-Multigravida</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5420.13</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-1392.96  -  1783.91</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0.80</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BMI</a:t>
                      </a:r>
                    </a:p>
                  </a:txBody>
                  <a:tcPr marL="61200" marR="6120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0.11</a:t>
                      </a: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&lt; 19.8</a:t>
                      </a:r>
                    </a:p>
                  </a:txBody>
                  <a:tcPr marL="61200" marR="61200" marT="108828" marB="0"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4664.88</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1.00</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0.00</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19.8-26</a:t>
                      </a:r>
                    </a:p>
                  </a:txBody>
                  <a:tcPr marL="61200" marR="61200" marT="108828" marB="0"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3357.67</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-1052.34  -  1771.283</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0.60</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w="72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&gt;26</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5024.35</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-3193.08  -  578.66</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0.16</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Age</a:t>
                      </a:r>
                    </a:p>
                  </a:txBody>
                  <a:tcPr marL="61200" marR="61200" marT="108828" marB="0"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1" i="0" u="none" strike="noStrike" cap="none" normalizeH="0" baseline="0" smtClean="0">
                          <a:ln>
                            <a:noFill/>
                          </a:ln>
                          <a:solidFill>
                            <a:srgbClr val="FFFFFF"/>
                          </a:solidFill>
                          <a:effectLst/>
                          <a:latin typeface="Browallia New" pitchFamily="34" charset="-34"/>
                          <a:cs typeface="Browallia New" pitchFamily="34" charset="-34"/>
                        </a:rPr>
                        <a:t>0.31</a:t>
                      </a:r>
                    </a:p>
                  </a:txBody>
                  <a:tcPr marL="61200" marR="61200" marT="108828" marB="0" horzOverflow="overflow">
                    <a:lnL>
                      <a:noFill/>
                    </a:lnL>
                    <a:lnR>
                      <a:no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r>
              <a:tr h="315913">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a:noFill/>
                    </a:lnL>
                    <a:lnR w="720" cap="flat" cmpd="sng" algn="ctr">
                      <a:solidFill>
                        <a:srgbClr val="000000"/>
                      </a:solidFill>
                      <a:prstDash val="solid"/>
                      <a:round/>
                      <a:headEnd type="none" w="med" len="med"/>
                      <a:tailEnd type="none" w="med" len="med"/>
                    </a:lnR>
                    <a:lnT>
                      <a:noFill/>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 </a:t>
                      </a:r>
                      <a:r>
                        <a:rPr kumimoji="0" lang="hi-IN" sz="1800" b="0" i="0" u="none" strike="noStrike" cap="none" normalizeH="0" baseline="0" smtClean="0">
                          <a:ln>
                            <a:noFill/>
                          </a:ln>
                          <a:solidFill>
                            <a:srgbClr val="FFFFFF"/>
                          </a:solidFill>
                          <a:effectLst/>
                          <a:latin typeface="Browallia New" pitchFamily="34" charset="-34"/>
                          <a:cs typeface="Browallia New" pitchFamily="34" charset="-34"/>
                        </a:rPr>
                        <a:t>ค่าเฉลี่ย </a:t>
                      </a: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(SD)</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sz="1800" b="0" i="0" u="none" strike="noStrike" cap="none" normalizeH="0" baseline="0" smtClean="0">
                        <a:ln>
                          <a:noFill/>
                        </a:ln>
                        <a:solidFill>
                          <a:srgbClr val="FFFFFF"/>
                        </a:solidFill>
                        <a:effectLst/>
                        <a:latin typeface="Browallia New" pitchFamily="34" charset="-34"/>
                        <a:cs typeface="Browallia New" pitchFamily="34" charset="-34"/>
                      </a:endParaRP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79000"/>
                        </a:lnSpc>
                        <a:spcBef>
                          <a:spcPct val="0"/>
                        </a:spcBef>
                        <a:spcAft>
                          <a:spcPts val="100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800" b="0" i="0" u="none" strike="noStrike" cap="none" normalizeH="0" baseline="0" smtClean="0">
                          <a:ln>
                            <a:noFill/>
                          </a:ln>
                          <a:solidFill>
                            <a:srgbClr val="FFFFFF"/>
                          </a:solidFill>
                          <a:effectLst/>
                          <a:latin typeface="Browallia New" pitchFamily="34" charset="-34"/>
                          <a:cs typeface="Browallia New" pitchFamily="34" charset="-34"/>
                        </a:rPr>
                        <a:t>0.31</a:t>
                      </a:r>
                    </a:p>
                  </a:txBody>
                  <a:tcPr marL="61200" marR="61200" marT="108828" marB="0"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80FA06"/>
                </a:solidFill>
                <a:latin typeface="Times New Roman" pitchFamily="18" charset="0"/>
                <a:cs typeface="Browallia New" pitchFamily="34" charset="-34"/>
              </a:rPr>
              <a:t>Introduction</a:t>
            </a:r>
          </a:p>
        </p:txBody>
      </p:sp>
      <p:sp>
        <p:nvSpPr>
          <p:cNvPr id="5122" name="Text Box 2"/>
          <p:cNvSpPr txBox="1">
            <a:spLocks noChangeArrowheads="1"/>
          </p:cNvSpPr>
          <p:nvPr/>
        </p:nvSpPr>
        <p:spPr bwMode="auto">
          <a:xfrm>
            <a:off x="428625" y="1357313"/>
            <a:ext cx="8229600" cy="4506912"/>
          </a:xfrm>
          <a:prstGeom prst="rect">
            <a:avLst/>
          </a:prstGeom>
          <a:noFill/>
          <a:ln w="9525" cap="flat">
            <a:noFill/>
            <a:round/>
            <a:headEnd/>
            <a:tailEnd/>
          </a:ln>
          <a:effectLst/>
        </p:spPr>
        <p:txBody>
          <a:bodyPr/>
          <a:lstStyle/>
          <a:p>
            <a:pPr marL="330200" indent="-330200">
              <a:spcBef>
                <a:spcPts val="700"/>
              </a:spcBef>
              <a:buClr>
                <a:srgbClr val="FFFFFF"/>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Abortion has been understood by many as termination of unwanted pregnancy. Article 305 of Thai Penal Code states that abortion is illegal except in cases when it is committed by a medical practitioner and is considered only as necessary if the same endangers the health of the mother or when the pregnancy is due to sexual offences such as rape and incest</a:t>
            </a:r>
          </a:p>
          <a:p>
            <a:pPr marL="330200" indent="-33020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00"/>
                </a:solidFill>
                <a:latin typeface="Times New Roman" pitchFamily="18" charset="0"/>
                <a:cs typeface="Browallia New" pitchFamily="34" charset="-34"/>
              </a:rPr>
              <a:t>     (Article 305 of Thai Penal Code )</a:t>
            </a:r>
          </a:p>
          <a:p>
            <a:pPr marL="330200" indent="-330200">
              <a:spcBef>
                <a:spcPts val="8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th-TH" sz="3200">
              <a:solidFill>
                <a:srgbClr val="FFFFFF"/>
              </a:solidFill>
              <a:latin typeface="Cordia New" pitchFamily="34" charset="-34"/>
              <a:cs typeface="Cordia New" pitchFamily="34" charset="-34"/>
            </a:endParaRPr>
          </a:p>
          <a:p>
            <a:pPr marL="741363" lvl="1" indent="-273050" eaLnBrk="0" hangingPunct="0">
              <a:spcBef>
                <a:spcPts val="8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3200">
              <a:solidFill>
                <a:srgbClr val="FFFFFF"/>
              </a:solidFill>
              <a:latin typeface="Cordia New" pitchFamily="34" charset="-34"/>
              <a:cs typeface="Cordia New" pitchFamily="34" charset="-34"/>
            </a:endParaRPr>
          </a:p>
          <a:p>
            <a:pPr marL="741363" lvl="1" indent="-273050" eaLnBrk="0" hangingPunct="0">
              <a:spcBef>
                <a:spcPts val="8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3200">
              <a:solidFill>
                <a:srgbClr val="FFFFFF"/>
              </a:solidFill>
              <a:latin typeface="Cordia New" pitchFamily="34" charset="-34"/>
              <a:cs typeface="Cord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Discussion 1</a:t>
            </a:r>
          </a:p>
        </p:txBody>
      </p:sp>
      <p:sp>
        <p:nvSpPr>
          <p:cNvPr id="32770" name="Text Box 2"/>
          <p:cNvSpPr txBox="1">
            <a:spLocks noChangeArrowheads="1"/>
          </p:cNvSpPr>
          <p:nvPr/>
        </p:nvSpPr>
        <p:spPr bwMode="auto">
          <a:xfrm>
            <a:off x="457200" y="1447800"/>
            <a:ext cx="8382000" cy="5181600"/>
          </a:xfrm>
          <a:prstGeom prst="rect">
            <a:avLst/>
          </a:prstGeom>
          <a:noFill/>
          <a:ln w="9525" cap="flat">
            <a:noFill/>
            <a:round/>
            <a:headEnd/>
            <a:tailEnd/>
          </a:ln>
          <a:effectLst/>
        </p:spPr>
        <p:txBody>
          <a:bodyPr/>
          <a:lstStyle/>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000080"/>
                </a:solidFill>
                <a:cs typeface="Arial" pitchFamily="34" charset="0"/>
              </a:rPr>
              <a:t> </a:t>
            </a:r>
            <a:r>
              <a:rPr lang="en-US" sz="2400" dirty="0">
                <a:solidFill>
                  <a:srgbClr val="FFFFFF"/>
                </a:solidFill>
                <a:cs typeface="Arial" pitchFamily="34" charset="0"/>
              </a:rPr>
              <a:t>	</a:t>
            </a:r>
            <a:r>
              <a:rPr lang="en-US" sz="2400" dirty="0">
                <a:solidFill>
                  <a:srgbClr val="FFFFFF"/>
                </a:solidFill>
                <a:latin typeface="Times New Roman" pitchFamily="18" charset="0"/>
                <a:cs typeface="Arial" pitchFamily="34" charset="0"/>
              </a:rPr>
              <a:t>The results of studying the characteristics</a:t>
            </a:r>
            <a:r>
              <a:rPr lang="en-US" sz="2400" b="1" dirty="0">
                <a:solidFill>
                  <a:srgbClr val="FFFFFF"/>
                </a:solidFill>
                <a:latin typeface="Times New Roman" pitchFamily="18" charset="0"/>
                <a:cs typeface="Arial" pitchFamily="34" charset="0"/>
              </a:rPr>
              <a:t> </a:t>
            </a:r>
            <a:r>
              <a:rPr lang="en-US" sz="2400" dirty="0">
                <a:solidFill>
                  <a:srgbClr val="FFFFFF"/>
                </a:solidFill>
                <a:latin typeface="Times New Roman" pitchFamily="18" charset="0"/>
                <a:cs typeface="Arial" pitchFamily="34" charset="0"/>
              </a:rPr>
              <a:t>of pregnant women who terminated their pregnancy  </a:t>
            </a:r>
            <a:r>
              <a:rPr lang="en-US" sz="2400" dirty="0" smtClean="0">
                <a:solidFill>
                  <a:srgbClr val="FFFFFF"/>
                </a:solidFill>
                <a:latin typeface="Times New Roman" pitchFamily="18" charset="0"/>
                <a:cs typeface="Arial" pitchFamily="34" charset="0"/>
                <a:sym typeface="Wingdings" pitchFamily="2" charset="2"/>
              </a:rPr>
              <a:t> </a:t>
            </a:r>
            <a:r>
              <a:rPr lang="en-US" sz="2400" dirty="0" smtClean="0">
                <a:solidFill>
                  <a:srgbClr val="FFFFFF"/>
                </a:solidFill>
                <a:latin typeface="Times New Roman" pitchFamily="18" charset="0"/>
                <a:cs typeface="Arial" pitchFamily="34" charset="0"/>
              </a:rPr>
              <a:t>no </a:t>
            </a:r>
            <a:r>
              <a:rPr lang="en-US" sz="2400" dirty="0">
                <a:solidFill>
                  <a:srgbClr val="FFFFFF"/>
                </a:solidFill>
                <a:latin typeface="Times New Roman" pitchFamily="18" charset="0"/>
                <a:cs typeface="Arial" pitchFamily="34" charset="0"/>
              </a:rPr>
              <a:t>difference of average age  all 3 methods</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FFFFFF"/>
                </a:solidFill>
                <a:latin typeface="Times New Roman" pitchFamily="18" charset="0"/>
                <a:cs typeface="Arial" pitchFamily="34" charset="0"/>
              </a:rPr>
              <a:t> 	 because termination of pregnancy does not depend on age but it depends on the decision of physicians and patients  </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FFFFFF"/>
                </a:solidFill>
                <a:latin typeface="Times New Roman" pitchFamily="18" charset="0"/>
                <a:cs typeface="Arial" pitchFamily="34" charset="0"/>
              </a:rPr>
              <a:t> 	 no gold standard to terminate in the first trimester pregnancy.</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3793"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Discussion 2</a:t>
            </a:r>
          </a:p>
        </p:txBody>
      </p:sp>
      <p:sp>
        <p:nvSpPr>
          <p:cNvPr id="33794" name="Text Box 2"/>
          <p:cNvSpPr txBox="1">
            <a:spLocks noChangeArrowheads="1"/>
          </p:cNvSpPr>
          <p:nvPr/>
        </p:nvSpPr>
        <p:spPr bwMode="auto">
          <a:xfrm>
            <a:off x="457200" y="1447800"/>
            <a:ext cx="8382000" cy="5181600"/>
          </a:xfrm>
          <a:prstGeom prst="rect">
            <a:avLst/>
          </a:prstGeom>
          <a:noFill/>
          <a:ln w="9525" cap="flat">
            <a:noFill/>
            <a:round/>
            <a:headEnd/>
            <a:tailEnd/>
          </a:ln>
          <a:effectLst/>
        </p:spPr>
        <p:txBody>
          <a:bodyPr/>
          <a:lstStyle/>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FFFFFF"/>
                </a:solidFill>
                <a:cs typeface="Arial" pitchFamily="34" charset="0"/>
              </a:rPr>
              <a:t> 	</a:t>
            </a:r>
            <a:r>
              <a:rPr lang="en-US" sz="2400" dirty="0">
                <a:solidFill>
                  <a:srgbClr val="FFFFFF"/>
                </a:solidFill>
                <a:latin typeface="Times New Roman" pitchFamily="18" charset="0"/>
                <a:cs typeface="Arial" pitchFamily="34" charset="0"/>
              </a:rPr>
              <a:t>The number of pregnant times (</a:t>
            </a:r>
            <a:r>
              <a:rPr lang="en-US" sz="2400" dirty="0" err="1">
                <a:solidFill>
                  <a:srgbClr val="FFFFFF"/>
                </a:solidFill>
                <a:latin typeface="Times New Roman" pitchFamily="18" charset="0"/>
                <a:cs typeface="Arial" pitchFamily="34" charset="0"/>
              </a:rPr>
              <a:t>gravida</a:t>
            </a:r>
            <a:r>
              <a:rPr lang="en-US" sz="2400" dirty="0">
                <a:solidFill>
                  <a:srgbClr val="FFFFFF"/>
                </a:solidFill>
                <a:latin typeface="Times New Roman" pitchFamily="18" charset="0"/>
                <a:cs typeface="Arial" pitchFamily="34" charset="0"/>
              </a:rPr>
              <a:t>)   </a:t>
            </a:r>
            <a:r>
              <a:rPr lang="en-US" sz="2400" dirty="0" smtClean="0">
                <a:solidFill>
                  <a:srgbClr val="FFFFFF"/>
                </a:solidFill>
                <a:latin typeface="Times New Roman" pitchFamily="18" charset="0"/>
                <a:cs typeface="Arial" pitchFamily="34" charset="0"/>
                <a:sym typeface="Wingdings" pitchFamily="2" charset="2"/>
              </a:rPr>
              <a:t></a:t>
            </a:r>
            <a:r>
              <a:rPr lang="en-US" sz="2400" dirty="0" smtClean="0">
                <a:solidFill>
                  <a:srgbClr val="FFFFFF"/>
                </a:solidFill>
                <a:latin typeface="Times New Roman" pitchFamily="18" charset="0"/>
                <a:cs typeface="Arial" pitchFamily="34" charset="0"/>
              </a:rPr>
              <a:t>   </a:t>
            </a:r>
            <a:r>
              <a:rPr lang="en-US" sz="2400" dirty="0">
                <a:solidFill>
                  <a:srgbClr val="FFFFFF"/>
                </a:solidFill>
                <a:latin typeface="Times New Roman" pitchFamily="18" charset="0"/>
                <a:cs typeface="Arial" pitchFamily="34" charset="0"/>
              </a:rPr>
              <a:t>no different </a:t>
            </a:r>
            <a:r>
              <a:rPr lang="en-US" sz="2400" dirty="0" smtClean="0">
                <a:solidFill>
                  <a:srgbClr val="FFFFFF"/>
                </a:solidFill>
                <a:latin typeface="Times New Roman" pitchFamily="18" charset="0"/>
                <a:cs typeface="Arial" pitchFamily="34" charset="0"/>
              </a:rPr>
              <a:t>results.</a:t>
            </a:r>
            <a:endParaRPr lang="en-US" sz="2400" dirty="0">
              <a:solidFill>
                <a:srgbClr val="FFFFFF"/>
              </a:solidFill>
              <a:latin typeface="Times New Roman" pitchFamily="18" charset="0"/>
              <a:cs typeface="Arial" pitchFamily="34" charset="0"/>
            </a:endParaRP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FFFFFF"/>
                </a:solidFill>
                <a:latin typeface="Times New Roman" pitchFamily="18" charset="0"/>
                <a:cs typeface="Arial" pitchFamily="34" charset="0"/>
              </a:rPr>
              <a:t> 	 because the most of pregnant women in these three groups </a:t>
            </a:r>
            <a:r>
              <a:rPr lang="en-US" sz="2400" dirty="0" smtClean="0">
                <a:solidFill>
                  <a:srgbClr val="FFFFFF"/>
                </a:solidFill>
                <a:latin typeface="Times New Roman" pitchFamily="18" charset="0"/>
                <a:cs typeface="Arial" pitchFamily="34" charset="0"/>
              </a:rPr>
              <a:t>were</a:t>
            </a:r>
            <a:r>
              <a:rPr lang="en-US" sz="2400" dirty="0" smtClean="0">
                <a:solidFill>
                  <a:srgbClr val="FFFFFF"/>
                </a:solidFill>
                <a:latin typeface="Times New Roman" pitchFamily="18" charset="0"/>
                <a:cs typeface="Arial" pitchFamily="34" charset="0"/>
              </a:rPr>
              <a:t> </a:t>
            </a:r>
            <a:r>
              <a:rPr lang="en-US" sz="2400" dirty="0">
                <a:solidFill>
                  <a:srgbClr val="FFFFFF"/>
                </a:solidFill>
                <a:latin typeface="Times New Roman" pitchFamily="18" charset="0"/>
                <a:cs typeface="Arial" pitchFamily="34" charset="0"/>
              </a:rPr>
              <a:t>the first pregnancy. </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FFFFFF"/>
                </a:solidFill>
                <a:latin typeface="Times New Roman" pitchFamily="18" charset="0"/>
                <a:cs typeface="Arial" pitchFamily="34" charset="0"/>
              </a:rPr>
              <a:t> 	 but previous abortion when it was compared with these three methods were found that there were a statistical </a:t>
            </a:r>
            <a:r>
              <a:rPr lang="en-US" sz="2400" dirty="0" smtClean="0">
                <a:solidFill>
                  <a:srgbClr val="FFFFFF"/>
                </a:solidFill>
                <a:latin typeface="Times New Roman" pitchFamily="18" charset="0"/>
                <a:cs typeface="Arial" pitchFamily="34" charset="0"/>
              </a:rPr>
              <a:t>difference.</a:t>
            </a:r>
            <a:endParaRPr lang="en-US" sz="2400" dirty="0">
              <a:solidFill>
                <a:srgbClr val="FFFFFF"/>
              </a:solidFill>
              <a:latin typeface="Times New Roman" pitchFamily="18" charset="0"/>
              <a:cs typeface="Arial" pitchFamily="34" charset="0"/>
            </a:endParaRP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FFFFFF"/>
                </a:solidFill>
                <a:latin typeface="Times New Roman" pitchFamily="18" charset="0"/>
                <a:cs typeface="Arial" pitchFamily="34" charset="0"/>
              </a:rPr>
              <a:t> 	 This might be obviously caused by the more times of abortion in those who were terminated by Curettage than the other methods.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4817"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Discussion 3</a:t>
            </a:r>
          </a:p>
        </p:txBody>
      </p:sp>
      <p:sp>
        <p:nvSpPr>
          <p:cNvPr id="34818" name="Text Box 2"/>
          <p:cNvSpPr txBox="1">
            <a:spLocks noChangeArrowheads="1"/>
          </p:cNvSpPr>
          <p:nvPr/>
        </p:nvSpPr>
        <p:spPr bwMode="auto">
          <a:xfrm>
            <a:off x="457200" y="1447800"/>
            <a:ext cx="8382000" cy="5181600"/>
          </a:xfrm>
          <a:prstGeom prst="rect">
            <a:avLst/>
          </a:prstGeom>
          <a:noFill/>
          <a:ln w="9525" cap="flat">
            <a:noFill/>
            <a:round/>
            <a:headEnd/>
            <a:tailEnd/>
          </a:ln>
          <a:effectLst/>
        </p:spPr>
        <p:txBody>
          <a:bodyPr/>
          <a:lstStyle/>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a:solidFill>
                  <a:srgbClr val="FFFFFF"/>
                </a:solidFill>
                <a:cs typeface="Arial" pitchFamily="34" charset="0"/>
              </a:rPr>
              <a:t> </a:t>
            </a:r>
            <a:r>
              <a:rPr lang="en-US" sz="2400">
                <a:solidFill>
                  <a:srgbClr val="FFFFFF"/>
                </a:solidFill>
                <a:latin typeface="Times New Roman" pitchFamily="18" charset="0"/>
                <a:cs typeface="Arial" pitchFamily="34" charset="0"/>
              </a:rPr>
              <a:t>	The results of termination of pregnancy when they were compared to the completion of pregnant termination from these three methods  were found that there were a </a:t>
            </a:r>
            <a:r>
              <a:rPr lang="en-US" sz="2400" b="1">
                <a:solidFill>
                  <a:srgbClr val="FFFFFF"/>
                </a:solidFill>
                <a:latin typeface="Times New Roman" pitchFamily="18" charset="0"/>
                <a:cs typeface="Arial" pitchFamily="34" charset="0"/>
              </a:rPr>
              <a:t>significantly statistic</a:t>
            </a:r>
            <a:r>
              <a:rPr lang="en-US" sz="2400">
                <a:solidFill>
                  <a:srgbClr val="FFFFFF"/>
                </a:solidFill>
                <a:latin typeface="Times New Roman" pitchFamily="18" charset="0"/>
                <a:cs typeface="Arial" pitchFamily="34" charset="0"/>
              </a:rPr>
              <a:t> difference.</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a:solidFill>
                  <a:srgbClr val="FFFFFF"/>
                </a:solidFill>
                <a:latin typeface="Times New Roman" pitchFamily="18" charset="0"/>
                <a:cs typeface="Arial" pitchFamily="34" charset="0"/>
              </a:rPr>
              <a:t> </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a:solidFill>
                  <a:srgbClr val="FFFFFF"/>
                </a:solidFill>
                <a:latin typeface="Times New Roman" pitchFamily="18" charset="0"/>
                <a:cs typeface="Arial" pitchFamily="34" charset="0"/>
              </a:rPr>
              <a:t> 	The completion of Curettage was 100%.</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a:solidFill>
                  <a:srgbClr val="FFFFFF"/>
                </a:solidFill>
                <a:latin typeface="Times New Roman" pitchFamily="18" charset="0"/>
                <a:cs typeface="Arial" pitchFamily="34" charset="0"/>
              </a:rPr>
              <a:t> 	May be In case of failure in the other methods, the pregnancy will be continued to terminate by Curettage.</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a:solidFill>
                  <a:srgbClr val="FFFFFF"/>
                </a:solidFill>
                <a:latin typeface="Times New Roman" pitchFamily="18" charset="0"/>
                <a:cs typeface="Arial" pitchFamily="34" charset="0"/>
              </a:rPr>
              <a:t> </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a:solidFill>
                  <a:srgbClr val="FFFFFF"/>
                </a:solidFill>
                <a:latin typeface="Times New Roman" pitchFamily="18" charset="0"/>
                <a:cs typeface="Arial" pitchFamily="34" charset="0"/>
              </a:rPr>
              <a:t> 	 However, there were no difference between the completion of pregnant termination by Misoprostol and MVA.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Discussion 4</a:t>
            </a:r>
          </a:p>
        </p:txBody>
      </p:sp>
      <p:sp>
        <p:nvSpPr>
          <p:cNvPr id="35842" name="Text Box 2"/>
          <p:cNvSpPr txBox="1">
            <a:spLocks noChangeArrowheads="1"/>
          </p:cNvSpPr>
          <p:nvPr/>
        </p:nvSpPr>
        <p:spPr bwMode="auto">
          <a:xfrm>
            <a:off x="457200" y="1447800"/>
            <a:ext cx="8382000" cy="5181600"/>
          </a:xfrm>
          <a:prstGeom prst="rect">
            <a:avLst/>
          </a:prstGeom>
          <a:noFill/>
          <a:ln w="9525" cap="flat">
            <a:noFill/>
            <a:round/>
            <a:headEnd/>
            <a:tailEnd/>
          </a:ln>
          <a:effectLst/>
        </p:spPr>
        <p:txBody>
          <a:bodyPr/>
          <a:lstStyle/>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000000"/>
                </a:solidFill>
                <a:cs typeface="Arial" pitchFamily="34" charset="0"/>
              </a:rPr>
              <a:t> </a:t>
            </a:r>
            <a:r>
              <a:rPr lang="en-US" sz="2400" dirty="0">
                <a:solidFill>
                  <a:srgbClr val="FFFFFF"/>
                </a:solidFill>
                <a:latin typeface="Times New Roman" pitchFamily="18" charset="0"/>
                <a:cs typeface="Arial" pitchFamily="34" charset="0"/>
              </a:rPr>
              <a:t>	The results of pregnant termination,  when they were compared with the complications after these three pregnant termination methods </a:t>
            </a:r>
            <a:r>
              <a:rPr lang="en-US" sz="2400" dirty="0" smtClean="0">
                <a:solidFill>
                  <a:srgbClr val="FFFFFF"/>
                </a:solidFill>
                <a:latin typeface="Times New Roman" pitchFamily="18" charset="0"/>
                <a:cs typeface="Arial" pitchFamily="34" charset="0"/>
              </a:rPr>
              <a:t> </a:t>
            </a:r>
            <a:r>
              <a:rPr lang="en-US" sz="2400" dirty="0" smtClean="0">
                <a:solidFill>
                  <a:srgbClr val="FFFFFF"/>
                </a:solidFill>
                <a:latin typeface="Times New Roman" pitchFamily="18" charset="0"/>
                <a:cs typeface="Arial" pitchFamily="34" charset="0"/>
                <a:sym typeface="Wingdings" pitchFamily="2" charset="2"/>
              </a:rPr>
              <a:t></a:t>
            </a:r>
            <a:r>
              <a:rPr lang="en-US" sz="2400" dirty="0" smtClean="0">
                <a:solidFill>
                  <a:srgbClr val="FFFFFF"/>
                </a:solidFill>
                <a:latin typeface="Times New Roman" pitchFamily="18" charset="0"/>
                <a:cs typeface="Arial" pitchFamily="34" charset="0"/>
              </a:rPr>
              <a:t>   </a:t>
            </a:r>
            <a:r>
              <a:rPr lang="en-US" sz="2400" dirty="0">
                <a:solidFill>
                  <a:srgbClr val="FFFFFF"/>
                </a:solidFill>
                <a:latin typeface="Times New Roman" pitchFamily="18" charset="0"/>
                <a:cs typeface="Arial" pitchFamily="34" charset="0"/>
              </a:rPr>
              <a:t>no statistical </a:t>
            </a:r>
            <a:r>
              <a:rPr lang="en-US" sz="2400" dirty="0" smtClean="0">
                <a:solidFill>
                  <a:srgbClr val="FFFFFF"/>
                </a:solidFill>
                <a:latin typeface="Times New Roman" pitchFamily="18" charset="0"/>
                <a:cs typeface="Arial" pitchFamily="34" charset="0"/>
              </a:rPr>
              <a:t>difference.  </a:t>
            </a:r>
            <a:endParaRPr lang="en-US" sz="2400" dirty="0">
              <a:solidFill>
                <a:srgbClr val="FFFFFF"/>
              </a:solidFill>
              <a:latin typeface="Times New Roman" pitchFamily="18" charset="0"/>
              <a:cs typeface="Arial" pitchFamily="34" charset="0"/>
            </a:endParaRP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FFFFFF"/>
                </a:solidFill>
                <a:latin typeface="Times New Roman" pitchFamily="18" charset="0"/>
                <a:cs typeface="Arial" pitchFamily="34" charset="0"/>
              </a:rPr>
              <a:t>	However, </a:t>
            </a:r>
            <a:r>
              <a:rPr lang="en-US" sz="2400" dirty="0" err="1">
                <a:solidFill>
                  <a:srgbClr val="FFFFFF"/>
                </a:solidFill>
                <a:latin typeface="Times New Roman" pitchFamily="18" charset="0"/>
                <a:cs typeface="Arial" pitchFamily="34" charset="0"/>
              </a:rPr>
              <a:t>Misoprostol</a:t>
            </a:r>
            <a:r>
              <a:rPr lang="en-US" sz="2400" dirty="0">
                <a:solidFill>
                  <a:srgbClr val="FFFFFF"/>
                </a:solidFill>
                <a:latin typeface="Times New Roman" pitchFamily="18" charset="0"/>
                <a:cs typeface="Arial" pitchFamily="34" charset="0"/>
              </a:rPr>
              <a:t> method had more chances to incomplete abortion than the others.  </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FFFFFF"/>
                </a:solidFill>
                <a:latin typeface="Times New Roman" pitchFamily="18" charset="0"/>
                <a:cs typeface="Arial" pitchFamily="34" charset="0"/>
              </a:rPr>
              <a:t>	The reasons for no statistical difference of complications after these three pregnant termination methods were the analysis of complications was summation of the number of all complications. </a:t>
            </a:r>
          </a:p>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endParaRPr lang="en-US" sz="2400" dirty="0">
              <a:solidFill>
                <a:srgbClr val="FFFFFF"/>
              </a:solidFill>
              <a:latin typeface="Times New Roman" pitchFamily="18"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6865"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Discussion 5</a:t>
            </a:r>
          </a:p>
        </p:txBody>
      </p:sp>
      <p:sp>
        <p:nvSpPr>
          <p:cNvPr id="36866" name="Text Box 2"/>
          <p:cNvSpPr txBox="1">
            <a:spLocks noChangeArrowheads="1"/>
          </p:cNvSpPr>
          <p:nvPr/>
        </p:nvSpPr>
        <p:spPr bwMode="auto">
          <a:xfrm>
            <a:off x="457200" y="1447800"/>
            <a:ext cx="8382000" cy="5181600"/>
          </a:xfrm>
          <a:prstGeom prst="rect">
            <a:avLst/>
          </a:prstGeom>
          <a:noFill/>
          <a:ln w="9525" cap="flat">
            <a:noFill/>
            <a:round/>
            <a:headEnd/>
            <a:tailEnd/>
          </a:ln>
          <a:effectLst/>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2400" dirty="0">
                <a:solidFill>
                  <a:srgbClr val="FFFFFF"/>
                </a:solidFill>
                <a:cs typeface="Arial" pitchFamily="34" charset="0"/>
              </a:rPr>
              <a:t> </a:t>
            </a:r>
            <a:r>
              <a:rPr lang="en-US" sz="2400" dirty="0">
                <a:solidFill>
                  <a:srgbClr val="FFFFFF"/>
                </a:solidFill>
                <a:latin typeface="Times New Roman" pitchFamily="18" charset="0"/>
                <a:cs typeface="Arial" pitchFamily="34" charset="0"/>
              </a:rPr>
              <a:t>	The expenses</a:t>
            </a:r>
            <a:r>
              <a:rPr lang="en-US" sz="2400" b="1" dirty="0">
                <a:solidFill>
                  <a:srgbClr val="FFFFFF"/>
                </a:solidFill>
                <a:latin typeface="Times New Roman" pitchFamily="18" charset="0"/>
                <a:cs typeface="Arial" pitchFamily="34" charset="0"/>
              </a:rPr>
              <a:t> </a:t>
            </a:r>
            <a:r>
              <a:rPr lang="en-US" sz="2400" dirty="0">
                <a:solidFill>
                  <a:srgbClr val="FFFFFF"/>
                </a:solidFill>
                <a:latin typeface="Times New Roman" pitchFamily="18" charset="0"/>
                <a:cs typeface="Arial" pitchFamily="34" charset="0"/>
              </a:rPr>
              <a:t>for the termination with these three pregnant termination methods  </a:t>
            </a:r>
            <a:r>
              <a:rPr lang="en-US" sz="2400" dirty="0" smtClean="0">
                <a:solidFill>
                  <a:srgbClr val="FFFFFF"/>
                </a:solidFill>
                <a:latin typeface="Times New Roman" pitchFamily="18" charset="0"/>
                <a:cs typeface="Arial" pitchFamily="34" charset="0"/>
                <a:sym typeface="Wingdings" pitchFamily="2" charset="2"/>
              </a:rPr>
              <a:t></a:t>
            </a:r>
            <a:r>
              <a:rPr lang="en-US" sz="2400" dirty="0" smtClean="0">
                <a:solidFill>
                  <a:srgbClr val="FFFFFF"/>
                </a:solidFill>
                <a:latin typeface="Times New Roman" pitchFamily="18" charset="0"/>
                <a:cs typeface="Arial" pitchFamily="34" charset="0"/>
              </a:rPr>
              <a:t>  </a:t>
            </a:r>
            <a:r>
              <a:rPr lang="en-US" sz="2400" dirty="0">
                <a:solidFill>
                  <a:srgbClr val="FFFFFF"/>
                </a:solidFill>
                <a:latin typeface="Times New Roman" pitchFamily="18" charset="0"/>
                <a:cs typeface="Arial" pitchFamily="34" charset="0"/>
              </a:rPr>
              <a:t>no statistical </a:t>
            </a:r>
            <a:r>
              <a:rPr lang="en-US" sz="2400" dirty="0" smtClean="0">
                <a:solidFill>
                  <a:srgbClr val="FFFFFF"/>
                </a:solidFill>
                <a:latin typeface="Times New Roman" pitchFamily="18" charset="0"/>
                <a:cs typeface="Arial" pitchFamily="34" charset="0"/>
              </a:rPr>
              <a:t>difference. </a:t>
            </a:r>
            <a:endParaRPr lang="en-US" sz="2400" dirty="0">
              <a:solidFill>
                <a:srgbClr val="FFFFFF"/>
              </a:solidFill>
              <a:latin typeface="Times New Roman" pitchFamily="18" charset="0"/>
              <a:cs typeface="Arial" pitchFamily="34" charset="0"/>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2400" dirty="0">
                <a:solidFill>
                  <a:srgbClr val="FFFFFF"/>
                </a:solidFill>
                <a:latin typeface="Times New Roman" pitchFamily="18" charset="0"/>
                <a:cs typeface="Arial" pitchFamily="34" charset="0"/>
              </a:rPr>
              <a:t>	because the first method, </a:t>
            </a:r>
            <a:r>
              <a:rPr lang="en-US" sz="2400" dirty="0" err="1">
                <a:solidFill>
                  <a:srgbClr val="FFFFFF"/>
                </a:solidFill>
                <a:latin typeface="Times New Roman" pitchFamily="18" charset="0"/>
                <a:cs typeface="Arial" pitchFamily="34" charset="0"/>
              </a:rPr>
              <a:t>misoprostol</a:t>
            </a:r>
            <a:r>
              <a:rPr lang="en-US" sz="2400" dirty="0">
                <a:solidFill>
                  <a:srgbClr val="FFFFFF"/>
                </a:solidFill>
                <a:latin typeface="Times New Roman" pitchFamily="18" charset="0"/>
                <a:cs typeface="Arial" pitchFamily="34" charset="0"/>
              </a:rPr>
              <a:t>,  cannot be supposed to be completed.  When the first method was failed procedure,  there </a:t>
            </a:r>
            <a:r>
              <a:rPr lang="en-US" sz="2400" dirty="0" smtClean="0">
                <a:solidFill>
                  <a:srgbClr val="FFFFFF"/>
                </a:solidFill>
                <a:latin typeface="Times New Roman" pitchFamily="18" charset="0"/>
                <a:cs typeface="Arial" pitchFamily="34" charset="0"/>
              </a:rPr>
              <a:t>was</a:t>
            </a:r>
            <a:r>
              <a:rPr lang="en-US" sz="2400" dirty="0" smtClean="0">
                <a:solidFill>
                  <a:srgbClr val="FFFFFF"/>
                </a:solidFill>
                <a:latin typeface="Times New Roman" pitchFamily="18" charset="0"/>
                <a:cs typeface="Arial" pitchFamily="34" charset="0"/>
              </a:rPr>
              <a:t> </a:t>
            </a:r>
            <a:r>
              <a:rPr lang="en-US" sz="2400" dirty="0">
                <a:solidFill>
                  <a:srgbClr val="FFFFFF"/>
                </a:solidFill>
                <a:latin typeface="Times New Roman" pitchFamily="18" charset="0"/>
                <a:cs typeface="Arial" pitchFamily="34" charset="0"/>
              </a:rPr>
              <a:t>further procedure;  that </a:t>
            </a:r>
            <a:r>
              <a:rPr lang="en-US" sz="2400" dirty="0" smtClean="0">
                <a:solidFill>
                  <a:srgbClr val="FFFFFF"/>
                </a:solidFill>
                <a:latin typeface="Times New Roman" pitchFamily="18" charset="0"/>
                <a:cs typeface="Arial" pitchFamily="34" charset="0"/>
              </a:rPr>
              <a:t>was</a:t>
            </a:r>
            <a:r>
              <a:rPr lang="en-US" sz="2400" dirty="0" smtClean="0">
                <a:solidFill>
                  <a:srgbClr val="FFFFFF"/>
                </a:solidFill>
                <a:latin typeface="Times New Roman" pitchFamily="18" charset="0"/>
                <a:cs typeface="Arial" pitchFamily="34" charset="0"/>
              </a:rPr>
              <a:t> </a:t>
            </a:r>
            <a:r>
              <a:rPr lang="en-US" sz="2400" dirty="0">
                <a:solidFill>
                  <a:srgbClr val="FFFFFF"/>
                </a:solidFill>
                <a:latin typeface="Times New Roman" pitchFamily="18" charset="0"/>
                <a:cs typeface="Arial" pitchFamily="34" charset="0"/>
              </a:rPr>
              <a:t>curettage,  this can increase higher expenses.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2400" dirty="0">
                <a:solidFill>
                  <a:srgbClr val="FFFFFF"/>
                </a:solidFill>
                <a:latin typeface="Times New Roman" pitchFamily="18" charset="0"/>
                <a:cs typeface="Arial" pitchFamily="34" charset="0"/>
              </a:rPr>
              <a:t>	  However,  if the first method, </a:t>
            </a:r>
            <a:r>
              <a:rPr lang="en-US" sz="2400" dirty="0" err="1">
                <a:solidFill>
                  <a:srgbClr val="FFFFFF"/>
                </a:solidFill>
                <a:latin typeface="Times New Roman" pitchFamily="18" charset="0"/>
                <a:cs typeface="Arial" pitchFamily="34" charset="0"/>
              </a:rPr>
              <a:t>misoprostol</a:t>
            </a:r>
            <a:r>
              <a:rPr lang="en-US" sz="2400" dirty="0">
                <a:solidFill>
                  <a:srgbClr val="FFFFFF"/>
                </a:solidFill>
                <a:latin typeface="Times New Roman" pitchFamily="18" charset="0"/>
                <a:cs typeface="Arial" pitchFamily="34" charset="0"/>
              </a:rPr>
              <a:t>,  was completed,  the expenses will be significant </a:t>
            </a:r>
            <a:r>
              <a:rPr lang="en-US" sz="2400" dirty="0" smtClean="0">
                <a:solidFill>
                  <a:srgbClr val="FFFFFF"/>
                </a:solidFill>
                <a:latin typeface="Times New Roman" pitchFamily="18" charset="0"/>
                <a:cs typeface="Arial" pitchFamily="34" charset="0"/>
              </a:rPr>
              <a:t>different. </a:t>
            </a:r>
            <a:endParaRPr lang="en-US" sz="2400" dirty="0">
              <a:solidFill>
                <a:srgbClr val="FFFFFF"/>
              </a:solidFill>
              <a:latin typeface="Times New Roman" pitchFamily="18" charset="0"/>
              <a:cs typeface="Arial" pitchFamily="34" charset="0"/>
            </a:endParaRPr>
          </a:p>
          <a:p>
            <a:pPr>
              <a:spcBef>
                <a:spcPts val="80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endParaRPr lang="en-US" sz="2400" dirty="0">
              <a:solidFill>
                <a:srgbClr val="FFFFFF"/>
              </a:solidFill>
              <a:latin typeface="Times New Roman" pitchFamily="18"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Discussion 6</a:t>
            </a:r>
          </a:p>
        </p:txBody>
      </p:sp>
      <p:sp>
        <p:nvSpPr>
          <p:cNvPr id="37890" name="Text Box 2"/>
          <p:cNvSpPr txBox="1">
            <a:spLocks noChangeArrowheads="1"/>
          </p:cNvSpPr>
          <p:nvPr/>
        </p:nvSpPr>
        <p:spPr bwMode="auto">
          <a:xfrm>
            <a:off x="457200" y="1447800"/>
            <a:ext cx="8382000" cy="5181600"/>
          </a:xfrm>
          <a:prstGeom prst="rect">
            <a:avLst/>
          </a:prstGeom>
          <a:noFill/>
          <a:ln w="9525" cap="flat">
            <a:noFill/>
            <a:round/>
            <a:headEnd/>
            <a:tailEnd/>
          </a:ln>
          <a:effectLst/>
        </p:spPr>
        <p:txBody>
          <a:bodyPr/>
          <a:lstStyle/>
          <a:p>
            <a:pPr>
              <a:lnSpc>
                <a:spcPct val="15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2400" dirty="0">
                <a:solidFill>
                  <a:srgbClr val="FFFFFF"/>
                </a:solidFill>
                <a:latin typeface="Times New Roman" pitchFamily="18" charset="0"/>
                <a:cs typeface="Arial" pitchFamily="34" charset="0"/>
              </a:rPr>
              <a:t>	The duration of procedures compared with these three pregnant termination methods  </a:t>
            </a:r>
            <a:r>
              <a:rPr lang="en-US" sz="2400" dirty="0" smtClean="0">
                <a:solidFill>
                  <a:srgbClr val="FFFFFF"/>
                </a:solidFill>
                <a:latin typeface="Times New Roman" pitchFamily="18" charset="0"/>
                <a:cs typeface="Arial" pitchFamily="34" charset="0"/>
                <a:sym typeface="Wingdings" pitchFamily="2" charset="2"/>
              </a:rPr>
              <a:t></a:t>
            </a:r>
            <a:r>
              <a:rPr lang="en-US" sz="2400" dirty="0" smtClean="0">
                <a:solidFill>
                  <a:srgbClr val="FFFFFF"/>
                </a:solidFill>
                <a:latin typeface="Times New Roman" pitchFamily="18" charset="0"/>
                <a:cs typeface="Arial" pitchFamily="34" charset="0"/>
              </a:rPr>
              <a:t>  </a:t>
            </a:r>
            <a:r>
              <a:rPr lang="en-US" sz="2400" dirty="0">
                <a:solidFill>
                  <a:srgbClr val="FFFFFF"/>
                </a:solidFill>
                <a:latin typeface="Times New Roman" pitchFamily="18" charset="0"/>
                <a:cs typeface="Arial" pitchFamily="34" charset="0"/>
              </a:rPr>
              <a:t>statistical difference.  </a:t>
            </a:r>
          </a:p>
          <a:p>
            <a:pPr>
              <a:lnSpc>
                <a:spcPct val="15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2400" dirty="0">
                <a:solidFill>
                  <a:srgbClr val="FFFFFF"/>
                </a:solidFill>
                <a:latin typeface="Times New Roman" pitchFamily="18" charset="0"/>
                <a:cs typeface="Arial" pitchFamily="34" charset="0"/>
              </a:rPr>
              <a:t>	It was found that MVA,  Curettage,  and </a:t>
            </a:r>
            <a:r>
              <a:rPr lang="en-US" sz="2400" dirty="0" err="1">
                <a:solidFill>
                  <a:srgbClr val="FFFFFF"/>
                </a:solidFill>
                <a:latin typeface="Times New Roman" pitchFamily="18" charset="0"/>
                <a:cs typeface="Arial" pitchFamily="34" charset="0"/>
              </a:rPr>
              <a:t>Misoprostol</a:t>
            </a:r>
            <a:r>
              <a:rPr lang="en-US" sz="2400" dirty="0">
                <a:solidFill>
                  <a:srgbClr val="FFFFFF"/>
                </a:solidFill>
                <a:latin typeface="Times New Roman" pitchFamily="18" charset="0"/>
                <a:cs typeface="Arial" pitchFamily="34" charset="0"/>
              </a:rPr>
              <a:t> take the least time,  </a:t>
            </a:r>
            <a:r>
              <a:rPr lang="en-US" sz="2400" dirty="0" smtClean="0">
                <a:solidFill>
                  <a:srgbClr val="FFFFFF"/>
                </a:solidFill>
                <a:latin typeface="Times New Roman" pitchFamily="18" charset="0"/>
                <a:cs typeface="Arial" pitchFamily="34" charset="0"/>
              </a:rPr>
              <a:t>respectively.</a:t>
            </a:r>
            <a:endParaRPr lang="en-US" sz="2400" dirty="0">
              <a:solidFill>
                <a:srgbClr val="FFFFFF"/>
              </a:solidFill>
              <a:latin typeface="Times New Roman" pitchFamily="18" charset="0"/>
              <a:cs typeface="Arial" pitchFamily="34" charset="0"/>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2400" dirty="0">
                <a:solidFill>
                  <a:srgbClr val="FFFFFF"/>
                </a:solidFill>
                <a:latin typeface="Times New Roman" pitchFamily="18" charset="0"/>
                <a:cs typeface="Arial" pitchFamily="34" charset="0"/>
              </a:rPr>
              <a:t> </a:t>
            </a:r>
          </a:p>
          <a:p>
            <a:pPr>
              <a:spcBef>
                <a:spcPts val="80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endParaRPr lang="en-US" sz="2400" dirty="0">
              <a:solidFill>
                <a:srgbClr val="FFFFFF"/>
              </a:solidFill>
              <a:latin typeface="Times New Roman" pitchFamily="18"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Discussion 7</a:t>
            </a:r>
          </a:p>
        </p:txBody>
      </p:sp>
      <p:sp>
        <p:nvSpPr>
          <p:cNvPr id="38914" name="Text Box 2"/>
          <p:cNvSpPr txBox="1">
            <a:spLocks noChangeArrowheads="1"/>
          </p:cNvSpPr>
          <p:nvPr/>
        </p:nvSpPr>
        <p:spPr bwMode="auto">
          <a:xfrm>
            <a:off x="457200" y="1447800"/>
            <a:ext cx="8382000" cy="5181600"/>
          </a:xfrm>
          <a:prstGeom prst="rect">
            <a:avLst/>
          </a:prstGeom>
          <a:noFill/>
          <a:ln w="9525" cap="flat">
            <a:noFill/>
            <a:round/>
            <a:headEnd/>
            <a:tailEnd/>
          </a:ln>
          <a:effectLst/>
        </p:spPr>
        <p:txBody>
          <a:bodyPr/>
          <a:lstStyle/>
          <a:p>
            <a:pPr>
              <a:lnSpc>
                <a:spcPct val="15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2400" dirty="0">
                <a:solidFill>
                  <a:srgbClr val="FFFFFF"/>
                </a:solidFill>
                <a:latin typeface="Times New Roman" pitchFamily="18" charset="0"/>
                <a:cs typeface="Arial" pitchFamily="34" charset="0"/>
              </a:rPr>
              <a:t>	This study show the retrospective cohort study was considered by gathering secondary data from medical records and delivery room.       </a:t>
            </a:r>
            <a:r>
              <a:rPr lang="en-US" sz="2400" dirty="0" smtClean="0">
                <a:solidFill>
                  <a:srgbClr val="FFFFFF"/>
                </a:solidFill>
                <a:latin typeface="Times New Roman" pitchFamily="18" charset="0"/>
                <a:cs typeface="Arial" pitchFamily="34" charset="0"/>
              </a:rPr>
              <a:t>                        	Incomplete  medical </a:t>
            </a:r>
            <a:r>
              <a:rPr lang="en-US" sz="2400" dirty="0">
                <a:solidFill>
                  <a:srgbClr val="FFFFFF"/>
                </a:solidFill>
                <a:latin typeface="Times New Roman" pitchFamily="18" charset="0"/>
                <a:cs typeface="Arial" pitchFamily="34" charset="0"/>
              </a:rPr>
              <a:t>records </a:t>
            </a:r>
            <a:r>
              <a:rPr lang="en-US" sz="2400" dirty="0" smtClean="0">
                <a:solidFill>
                  <a:srgbClr val="FFFFFF"/>
                </a:solidFill>
                <a:latin typeface="Times New Roman" pitchFamily="18" charset="0"/>
                <a:cs typeface="Arial" pitchFamily="34" charset="0"/>
              </a:rPr>
              <a:t> </a:t>
            </a:r>
            <a:r>
              <a:rPr lang="en-US" sz="2400" dirty="0" smtClean="0">
                <a:solidFill>
                  <a:srgbClr val="FFFFFF"/>
                </a:solidFill>
                <a:latin typeface="Times New Roman" pitchFamily="18" charset="0"/>
                <a:cs typeface="Arial" pitchFamily="34" charset="0"/>
                <a:sym typeface="Wingdings" pitchFamily="2" charset="2"/>
              </a:rPr>
              <a:t> i</a:t>
            </a:r>
            <a:r>
              <a:rPr lang="en-US" sz="2400" dirty="0" smtClean="0">
                <a:solidFill>
                  <a:srgbClr val="FFFFFF"/>
                </a:solidFill>
                <a:latin typeface="Times New Roman" pitchFamily="18" charset="0"/>
                <a:cs typeface="Arial" pitchFamily="34" charset="0"/>
              </a:rPr>
              <a:t>nformation </a:t>
            </a:r>
            <a:r>
              <a:rPr lang="en-US" sz="2400" dirty="0">
                <a:solidFill>
                  <a:srgbClr val="FFFFFF"/>
                </a:solidFill>
                <a:latin typeface="Times New Roman" pitchFamily="18" charset="0"/>
                <a:cs typeface="Arial" pitchFamily="34" charset="0"/>
              </a:rPr>
              <a:t>bias.  </a:t>
            </a:r>
          </a:p>
          <a:p>
            <a:pPr>
              <a:lnSpc>
                <a:spcPct val="15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2400" dirty="0">
                <a:solidFill>
                  <a:srgbClr val="FFFFFF"/>
                </a:solidFill>
                <a:latin typeface="Times New Roman" pitchFamily="18" charset="0"/>
                <a:cs typeface="Arial" pitchFamily="34" charset="0"/>
              </a:rPr>
              <a:t>	To decrease bias,  the study should be designed as prospective cohort study. </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r>
              <a:rPr lang="en-US" sz="2400" dirty="0">
                <a:solidFill>
                  <a:srgbClr val="FFFFFF"/>
                </a:solidFill>
                <a:latin typeface="Times New Roman" pitchFamily="18" charset="0"/>
                <a:cs typeface="Arial" pitchFamily="34" charset="0"/>
              </a:rPr>
              <a:t> </a:t>
            </a:r>
          </a:p>
          <a:p>
            <a:pPr>
              <a:spcBef>
                <a:spcPts val="80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pPr>
            <a:endParaRPr lang="en-US" sz="2400" dirty="0">
              <a:solidFill>
                <a:srgbClr val="FFFFFF"/>
              </a:solidFill>
              <a:latin typeface="Times New Roman" pitchFamily="18"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Conclusion</a:t>
            </a:r>
          </a:p>
        </p:txBody>
      </p:sp>
      <p:sp>
        <p:nvSpPr>
          <p:cNvPr id="39938" name="Text Box 2"/>
          <p:cNvSpPr txBox="1">
            <a:spLocks noChangeArrowheads="1"/>
          </p:cNvSpPr>
          <p:nvPr/>
        </p:nvSpPr>
        <p:spPr bwMode="auto">
          <a:xfrm>
            <a:off x="457200" y="1447800"/>
            <a:ext cx="8382000" cy="5181600"/>
          </a:xfrm>
          <a:prstGeom prst="rect">
            <a:avLst/>
          </a:prstGeom>
          <a:noFill/>
          <a:ln w="9525" cap="flat">
            <a:noFill/>
            <a:round/>
            <a:headEnd/>
            <a:tailEnd/>
          </a:ln>
          <a:effectLst/>
        </p:spPr>
        <p:txBody>
          <a:bodyPr/>
          <a:lstStyle/>
          <a:p>
            <a:pPr>
              <a:spcBef>
                <a:spcPts val="800"/>
              </a:spcBef>
              <a:buClrTx/>
              <a:buFontTx/>
              <a:buNone/>
              <a:tabLst>
                <a:tab pos="0" algn="l"/>
                <a:tab pos="554038" algn="l"/>
                <a:tab pos="1468438" algn="l"/>
                <a:tab pos="2382838" algn="l"/>
                <a:tab pos="3297238" algn="l"/>
                <a:tab pos="4211638" algn="l"/>
                <a:tab pos="5126038" algn="l"/>
                <a:tab pos="6040438" algn="l"/>
                <a:tab pos="6954838" algn="l"/>
                <a:tab pos="7869238" algn="l"/>
                <a:tab pos="8783638" algn="l"/>
                <a:tab pos="9698038" algn="l"/>
                <a:tab pos="10058400" algn="l"/>
                <a:tab pos="10515600" algn="l"/>
              </a:tabLst>
            </a:pPr>
            <a:r>
              <a:rPr lang="en-US" sz="2400" dirty="0">
                <a:solidFill>
                  <a:srgbClr val="000080"/>
                </a:solidFill>
                <a:cs typeface="Arial" pitchFamily="34" charset="0"/>
              </a:rPr>
              <a:t> 	</a:t>
            </a:r>
            <a:r>
              <a:rPr lang="en-US" sz="2400" dirty="0">
                <a:solidFill>
                  <a:srgbClr val="000000"/>
                </a:solidFill>
                <a:latin typeface="Times New Roman" pitchFamily="18" charset="0"/>
                <a:cs typeface="Arial" pitchFamily="34" charset="0"/>
              </a:rPr>
              <a:t>The pregnant women in the first trimester of gestation age </a:t>
            </a:r>
            <a:r>
              <a:rPr lang="en-US" sz="2400" dirty="0" smtClean="0">
                <a:solidFill>
                  <a:srgbClr val="000000"/>
                </a:solidFill>
                <a:latin typeface="Times New Roman" pitchFamily="18" charset="0"/>
                <a:cs typeface="Arial" pitchFamily="34" charset="0"/>
              </a:rPr>
              <a:t>		</a:t>
            </a:r>
            <a:r>
              <a:rPr lang="en-US" sz="2400" dirty="0" smtClean="0">
                <a:solidFill>
                  <a:srgbClr val="FFFFFF"/>
                </a:solidFill>
                <a:latin typeface="Times New Roman" pitchFamily="18" charset="0"/>
                <a:cs typeface="Arial" pitchFamily="34" charset="0"/>
              </a:rPr>
              <a:t>with </a:t>
            </a:r>
            <a:r>
              <a:rPr lang="en-US" sz="2400" dirty="0">
                <a:solidFill>
                  <a:srgbClr val="FFFFFF"/>
                </a:solidFill>
                <a:latin typeface="Times New Roman" pitchFamily="18" charset="0"/>
                <a:cs typeface="Arial" pitchFamily="34" charset="0"/>
              </a:rPr>
              <a:t>abnormal pregnancy who plans to terminate pregnancy should use curettage method because it is the most effective method with the least complications and no highly different expenses when it is compared with the other methods.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0961" name="Rectangle 1"/>
          <p:cNvSpPr>
            <a:spLocks noGrp="1" noChangeArrowheads="1"/>
          </p:cNvSpPr>
          <p:nvPr>
            <p:ph type="title"/>
          </p:nvPr>
        </p:nvSpPr>
        <p:spPr>
          <a:xfrm>
            <a:off x="457200" y="274638"/>
            <a:ext cx="8229600" cy="1143000"/>
          </a:xfrm>
          <a:ln/>
        </p:spPr>
        <p:txBody>
          <a:bodyPr tIns="45000" bIns="45000" anchor="t"/>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Recommendation</a:t>
            </a:r>
          </a:p>
        </p:txBody>
      </p:sp>
      <p:sp>
        <p:nvSpPr>
          <p:cNvPr id="40962" name="Text Box 2"/>
          <p:cNvSpPr txBox="1">
            <a:spLocks noChangeArrowheads="1"/>
          </p:cNvSpPr>
          <p:nvPr/>
        </p:nvSpPr>
        <p:spPr bwMode="auto">
          <a:xfrm>
            <a:off x="457200" y="1600200"/>
            <a:ext cx="8229600" cy="4525963"/>
          </a:xfrm>
          <a:prstGeom prst="rect">
            <a:avLst/>
          </a:prstGeom>
          <a:noFill/>
          <a:ln w="9525" cap="flat">
            <a:noFill/>
            <a:round/>
            <a:headEnd/>
            <a:tailEnd/>
          </a:ln>
          <a:effectLst/>
        </p:spPr>
        <p:txBody>
          <a:bodyPr lIns="90000" tIns="45000" rIns="90000" bIns="45000"/>
          <a:lstStyle/>
          <a:p>
            <a:pPr marL="339725" indent="-339725">
              <a:spcBef>
                <a:spcPts val="638"/>
              </a:spcBef>
              <a:spcAft>
                <a:spcPts val="1425"/>
              </a:spcAft>
              <a:buClr>
                <a:srgbClr val="FFFFFF"/>
              </a:buClr>
              <a:buSzPct val="45000"/>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a:solidFill>
                  <a:srgbClr val="FFFFFF"/>
                </a:solidFill>
                <a:latin typeface="Times New Roman" pitchFamily="18" charset="0"/>
                <a:cs typeface="Cordia New" pitchFamily="34" charset="-34"/>
              </a:rPr>
              <a:t>Type of this research is retrospective cohort study. Data is getting from medical records only. </a:t>
            </a:r>
          </a:p>
          <a:p>
            <a:pPr marL="339725" indent="-339725">
              <a:spcBef>
                <a:spcPts val="638"/>
              </a:spcBef>
              <a:spcAft>
                <a:spcPts val="1425"/>
              </a:spcAft>
              <a:buClr>
                <a:srgbClr val="FFFFFF"/>
              </a:buClr>
              <a:buSzPct val="45000"/>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a:solidFill>
                  <a:srgbClr val="FFFFFF"/>
                </a:solidFill>
                <a:latin typeface="Times New Roman" pitchFamily="18" charset="0"/>
                <a:cs typeface="Cordia New" pitchFamily="34" charset="-34"/>
              </a:rPr>
              <a:t>If have a chance, we plan to do randomized control trial study, that can determine exactly variables and characteristics, prevent of selection bias and other confounds and study in large population. </a:t>
            </a:r>
          </a:p>
          <a:p>
            <a:pPr marL="339725" indent="-339725">
              <a:spcBef>
                <a:spcPts val="638"/>
              </a:spcBef>
              <a:spcAft>
                <a:spcPts val="1425"/>
              </a:spcAft>
              <a:buClr>
                <a:srgbClr val="FFFFFF"/>
              </a:buClr>
              <a:buSzPct val="45000"/>
              <a:buFont typeface="Arial" pitchFamily="34" charset="0"/>
              <a:buChar cha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pPr>
            <a:r>
              <a:rPr lang="en-US" sz="2400">
                <a:solidFill>
                  <a:srgbClr val="FFFFFF"/>
                </a:solidFill>
                <a:latin typeface="Times New Roman" pitchFamily="18" charset="0"/>
                <a:cs typeface="Cordia New" pitchFamily="34" charset="-34"/>
              </a:rPr>
              <a:t>we need more details in complication and medical fee should be seperated such as procedure cost, medication cost.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1985"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Arial" pitchFamily="34" charset="0"/>
              </a:rPr>
              <a:t>Acknowledgements</a:t>
            </a:r>
          </a:p>
        </p:txBody>
      </p:sp>
      <p:sp>
        <p:nvSpPr>
          <p:cNvPr id="41986" name="Text Box 2"/>
          <p:cNvSpPr txBox="1">
            <a:spLocks noChangeArrowheads="1"/>
          </p:cNvSpPr>
          <p:nvPr/>
        </p:nvSpPr>
        <p:spPr bwMode="auto">
          <a:xfrm>
            <a:off x="457200" y="1600200"/>
            <a:ext cx="8229600" cy="6396038"/>
          </a:xfrm>
          <a:prstGeom prst="rect">
            <a:avLst/>
          </a:prstGeom>
          <a:noFill/>
          <a:ln w="9525" cap="flat">
            <a:noFill/>
            <a:round/>
            <a:headEnd/>
            <a:tailEnd/>
          </a:ln>
          <a:effectLst/>
        </p:spPr>
        <p:txBody>
          <a:bodyPr/>
          <a:lstStyle/>
          <a:p>
            <a:pPr marL="342900" indent="-325438">
              <a:spcBef>
                <a:spcPts val="6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200" b="1" dirty="0" smtClean="0">
                <a:solidFill>
                  <a:srgbClr val="FFFFFF"/>
                </a:solidFill>
                <a:latin typeface="Times New Roman" pitchFamily="18" charset="0"/>
                <a:cs typeface="Arial" pitchFamily="34" charset="0"/>
              </a:rPr>
              <a:t>Thank you</a:t>
            </a:r>
            <a:endParaRPr lang="en-US" sz="2200" b="1" dirty="0">
              <a:solidFill>
                <a:srgbClr val="000000"/>
              </a:solidFill>
              <a:latin typeface="Times New Roman" pitchFamily="18" charset="0"/>
              <a:cs typeface="Arial" pitchFamily="34" charset="0"/>
            </a:endParaRPr>
          </a:p>
          <a:p>
            <a:pPr marL="342900" indent="-325438" eaLnBrk="0" hangingPunct="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200" dirty="0" err="1">
                <a:solidFill>
                  <a:srgbClr val="FFFFFF"/>
                </a:solidFill>
                <a:latin typeface="Times New Roman" pitchFamily="18" charset="0"/>
                <a:cs typeface="Arial" pitchFamily="34" charset="0"/>
              </a:rPr>
              <a:t>Supasit</a:t>
            </a:r>
            <a:r>
              <a:rPr lang="en-US" sz="2200" dirty="0">
                <a:solidFill>
                  <a:srgbClr val="FFFFFF"/>
                </a:solidFill>
                <a:latin typeface="Times New Roman" pitchFamily="18" charset="0"/>
                <a:cs typeface="Arial" pitchFamily="34" charset="0"/>
              </a:rPr>
              <a:t> </a:t>
            </a:r>
            <a:r>
              <a:rPr lang="en-US" sz="2200" dirty="0" err="1">
                <a:solidFill>
                  <a:srgbClr val="FFFFFF"/>
                </a:solidFill>
                <a:latin typeface="Times New Roman" pitchFamily="18" charset="0"/>
                <a:cs typeface="Arial" pitchFamily="34" charset="0"/>
              </a:rPr>
              <a:t>Pannarunothai</a:t>
            </a:r>
            <a:r>
              <a:rPr lang="en-US" sz="2200" dirty="0">
                <a:solidFill>
                  <a:srgbClr val="FFFFFF"/>
                </a:solidFill>
                <a:latin typeface="Times New Roman" pitchFamily="18" charset="0"/>
                <a:cs typeface="Arial" pitchFamily="34" charset="0"/>
              </a:rPr>
              <a:t>, M.D., Dean of the Faculty of                    Medicine, </a:t>
            </a:r>
            <a:r>
              <a:rPr lang="en-US" sz="2200" dirty="0" err="1">
                <a:solidFill>
                  <a:srgbClr val="FFFFFF"/>
                </a:solidFill>
                <a:latin typeface="Times New Roman" pitchFamily="18" charset="0"/>
                <a:cs typeface="Arial" pitchFamily="34" charset="0"/>
              </a:rPr>
              <a:t>Naresuan</a:t>
            </a:r>
            <a:r>
              <a:rPr lang="en-US" sz="2200" dirty="0">
                <a:solidFill>
                  <a:srgbClr val="FFFFFF"/>
                </a:solidFill>
                <a:latin typeface="Times New Roman" pitchFamily="18" charset="0"/>
                <a:cs typeface="Arial" pitchFamily="34" charset="0"/>
              </a:rPr>
              <a:t> University.</a:t>
            </a:r>
          </a:p>
          <a:p>
            <a:pPr marL="342900" indent="-325438" eaLnBrk="0" hangingPunct="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200" dirty="0" err="1">
                <a:solidFill>
                  <a:srgbClr val="FFFFFF"/>
                </a:solidFill>
                <a:latin typeface="Times New Roman" pitchFamily="18" charset="0"/>
                <a:cs typeface="Arial" pitchFamily="34" charset="0"/>
              </a:rPr>
              <a:t>Patcharada</a:t>
            </a:r>
            <a:r>
              <a:rPr lang="en-US" sz="2200" dirty="0">
                <a:solidFill>
                  <a:srgbClr val="FFFFFF"/>
                </a:solidFill>
                <a:latin typeface="Times New Roman" pitchFamily="18" charset="0"/>
                <a:cs typeface="Arial" pitchFamily="34" charset="0"/>
              </a:rPr>
              <a:t> </a:t>
            </a:r>
            <a:r>
              <a:rPr lang="en-US" sz="2200" dirty="0" err="1">
                <a:solidFill>
                  <a:srgbClr val="FFFFFF"/>
                </a:solidFill>
                <a:latin typeface="Times New Roman" pitchFamily="18" charset="0"/>
                <a:cs typeface="Arial" pitchFamily="34" charset="0"/>
              </a:rPr>
              <a:t>Amatyakul</a:t>
            </a:r>
            <a:r>
              <a:rPr lang="en-US" sz="2200" dirty="0">
                <a:solidFill>
                  <a:srgbClr val="FFFFFF"/>
                </a:solidFill>
                <a:latin typeface="Times New Roman" pitchFamily="18" charset="0"/>
                <a:cs typeface="Arial" pitchFamily="34" charset="0"/>
              </a:rPr>
              <a:t>, M.D., Department of                                 Obstetrics and Gynecology, </a:t>
            </a:r>
            <a:r>
              <a:rPr lang="en-US" sz="2200" dirty="0" err="1">
                <a:solidFill>
                  <a:srgbClr val="FFFFFF"/>
                </a:solidFill>
                <a:latin typeface="Times New Roman" pitchFamily="18" charset="0"/>
                <a:cs typeface="Arial" pitchFamily="34" charset="0"/>
              </a:rPr>
              <a:t>Naresuan</a:t>
            </a:r>
            <a:r>
              <a:rPr lang="en-US" sz="2200" dirty="0">
                <a:solidFill>
                  <a:srgbClr val="FFFFFF"/>
                </a:solidFill>
                <a:latin typeface="Times New Roman" pitchFamily="18" charset="0"/>
                <a:cs typeface="Arial" pitchFamily="34" charset="0"/>
              </a:rPr>
              <a:t> University                           Hospital for her consultation.</a:t>
            </a:r>
          </a:p>
          <a:p>
            <a:pPr marL="342900" indent="-325438" eaLnBrk="0" hangingPunct="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200" dirty="0" err="1">
                <a:solidFill>
                  <a:srgbClr val="FFFFFF"/>
                </a:solidFill>
                <a:latin typeface="Times New Roman" pitchFamily="18" charset="0"/>
                <a:cs typeface="Arial" pitchFamily="34" charset="0"/>
              </a:rPr>
              <a:t>Sutatip</a:t>
            </a:r>
            <a:r>
              <a:rPr lang="en-US" sz="2200" dirty="0">
                <a:solidFill>
                  <a:srgbClr val="FFFFFF"/>
                </a:solidFill>
                <a:latin typeface="Times New Roman" pitchFamily="18" charset="0"/>
                <a:cs typeface="Arial" pitchFamily="34" charset="0"/>
              </a:rPr>
              <a:t> </a:t>
            </a:r>
            <a:r>
              <a:rPr lang="en-US" sz="2200" dirty="0" err="1">
                <a:solidFill>
                  <a:srgbClr val="FFFFFF"/>
                </a:solidFill>
                <a:latin typeface="Times New Roman" pitchFamily="18" charset="0"/>
                <a:cs typeface="Arial" pitchFamily="34" charset="0"/>
              </a:rPr>
              <a:t>Pongcharoan</a:t>
            </a:r>
            <a:r>
              <a:rPr lang="en-US" sz="2200" dirty="0">
                <a:solidFill>
                  <a:srgbClr val="FFFFFF"/>
                </a:solidFill>
                <a:latin typeface="Times New Roman" pitchFamily="18" charset="0"/>
                <a:cs typeface="Arial" pitchFamily="34" charset="0"/>
              </a:rPr>
              <a:t>, M.D., Department of Medicine, </a:t>
            </a:r>
            <a:r>
              <a:rPr lang="en-US" sz="2200" dirty="0" err="1">
                <a:solidFill>
                  <a:srgbClr val="FFFFFF"/>
                </a:solidFill>
                <a:latin typeface="Times New Roman" pitchFamily="18" charset="0"/>
                <a:cs typeface="Arial" pitchFamily="34" charset="0"/>
              </a:rPr>
              <a:t>Naresuan</a:t>
            </a:r>
            <a:r>
              <a:rPr lang="en-US" sz="2200" dirty="0">
                <a:solidFill>
                  <a:srgbClr val="FFFFFF"/>
                </a:solidFill>
                <a:latin typeface="Times New Roman" pitchFamily="18" charset="0"/>
                <a:cs typeface="Arial" pitchFamily="34" charset="0"/>
              </a:rPr>
              <a:t> University Hospital for her consultation.</a:t>
            </a:r>
          </a:p>
          <a:p>
            <a:pPr marL="342900" indent="-325438" eaLnBrk="0" hangingPunct="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200" dirty="0" err="1">
                <a:solidFill>
                  <a:srgbClr val="FFFFFF"/>
                </a:solidFill>
                <a:latin typeface="Times New Roman" pitchFamily="18" charset="0"/>
                <a:cs typeface="Arial" pitchFamily="34" charset="0"/>
              </a:rPr>
              <a:t>Suwit</a:t>
            </a:r>
            <a:r>
              <a:rPr lang="en-US" sz="2200" dirty="0">
                <a:solidFill>
                  <a:srgbClr val="FFFFFF"/>
                </a:solidFill>
                <a:latin typeface="Times New Roman" pitchFamily="18" charset="0"/>
                <a:cs typeface="Arial" pitchFamily="34" charset="0"/>
              </a:rPr>
              <a:t> </a:t>
            </a:r>
            <a:r>
              <a:rPr lang="en-US" sz="2200" dirty="0" err="1">
                <a:solidFill>
                  <a:srgbClr val="FFFFFF"/>
                </a:solidFill>
                <a:latin typeface="Times New Roman" pitchFamily="18" charset="0"/>
                <a:cs typeface="Arial" pitchFamily="34" charset="0"/>
              </a:rPr>
              <a:t>Lertkajornjin</a:t>
            </a:r>
            <a:r>
              <a:rPr lang="en-US" sz="2200" dirty="0">
                <a:solidFill>
                  <a:srgbClr val="FFFFFF"/>
                </a:solidFill>
                <a:latin typeface="Times New Roman" pitchFamily="18" charset="0"/>
                <a:cs typeface="Arial" pitchFamily="34" charset="0"/>
              </a:rPr>
              <a:t>, M.D., Department of Community,                    Family and Occupational Medicine, </a:t>
            </a:r>
            <a:r>
              <a:rPr lang="en-US" sz="2200" dirty="0" err="1">
                <a:solidFill>
                  <a:srgbClr val="FFFFFF"/>
                </a:solidFill>
                <a:latin typeface="Times New Roman" pitchFamily="18" charset="0"/>
                <a:cs typeface="Arial" pitchFamily="34" charset="0"/>
              </a:rPr>
              <a:t>Naresuan</a:t>
            </a:r>
            <a:r>
              <a:rPr lang="en-US" sz="2200" dirty="0">
                <a:solidFill>
                  <a:srgbClr val="FFFFFF"/>
                </a:solidFill>
                <a:latin typeface="Times New Roman" pitchFamily="18" charset="0"/>
                <a:cs typeface="Arial" pitchFamily="34" charset="0"/>
              </a:rPr>
              <a:t> University.</a:t>
            </a:r>
          </a:p>
          <a:p>
            <a:pPr marL="342900" indent="-325438" eaLnBrk="0" hangingPunct="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200" dirty="0">
                <a:solidFill>
                  <a:srgbClr val="FFFFFF"/>
                </a:solidFill>
                <a:latin typeface="Times New Roman" pitchFamily="18" charset="0"/>
                <a:cs typeface="Arial" pitchFamily="34" charset="0"/>
              </a:rPr>
              <a:t>Medical record and Health Information Management Department, </a:t>
            </a:r>
            <a:r>
              <a:rPr lang="en-US" sz="2200" dirty="0" err="1">
                <a:solidFill>
                  <a:srgbClr val="FFFFFF"/>
                </a:solidFill>
                <a:latin typeface="Times New Roman" pitchFamily="18" charset="0"/>
                <a:cs typeface="Arial" pitchFamily="34" charset="0"/>
              </a:rPr>
              <a:t>Naresuan</a:t>
            </a:r>
            <a:r>
              <a:rPr lang="en-US" sz="2200" dirty="0">
                <a:solidFill>
                  <a:srgbClr val="FFFFFF"/>
                </a:solidFill>
                <a:latin typeface="Times New Roman" pitchFamily="18" charset="0"/>
                <a:cs typeface="Arial" pitchFamily="34" charset="0"/>
              </a:rPr>
              <a:t> University Hospital.</a:t>
            </a:r>
          </a:p>
          <a:p>
            <a:pPr marL="342900" indent="-325438" eaLnBrk="0" hangingPunct="0">
              <a:spcBef>
                <a:spcPts val="8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200" dirty="0">
                <a:solidFill>
                  <a:srgbClr val="FFFFFF"/>
                </a:solidFill>
                <a:latin typeface="Times New Roman" pitchFamily="18" charset="0"/>
                <a:cs typeface="Arial" pitchFamily="34" charset="0"/>
              </a:rPr>
              <a:t>Account and Finance Department, </a:t>
            </a:r>
            <a:r>
              <a:rPr lang="en-US" sz="2200" dirty="0" err="1">
                <a:solidFill>
                  <a:srgbClr val="FFFFFF"/>
                </a:solidFill>
                <a:latin typeface="Times New Roman" pitchFamily="18" charset="0"/>
                <a:cs typeface="Arial" pitchFamily="34" charset="0"/>
              </a:rPr>
              <a:t>Naresuan</a:t>
            </a:r>
            <a:r>
              <a:rPr lang="en-US" sz="2200" dirty="0">
                <a:solidFill>
                  <a:srgbClr val="FFFFFF"/>
                </a:solidFill>
                <a:latin typeface="Times New Roman" pitchFamily="18" charset="0"/>
                <a:cs typeface="Arial" pitchFamily="34" charset="0"/>
              </a:rPr>
              <a:t> University Hospital.</a:t>
            </a:r>
            <a:r>
              <a:rPr lang="en-US" sz="2200" dirty="0">
                <a:solidFill>
                  <a:srgbClr val="FFFFFF"/>
                </a:solidFill>
                <a:cs typeface="Arial" pitchFamily="34" charset="0"/>
              </a:rPr>
              <a:t> </a:t>
            </a:r>
          </a:p>
          <a:p>
            <a:pPr marL="741363" lvl="1" indent="-268288" eaLnBrk="0" hangingPunct="0">
              <a:spcBef>
                <a:spcPts val="7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endParaRPr lang="en-US" sz="2400" dirty="0">
              <a:solidFill>
                <a:srgbClr val="000080"/>
              </a:solidFill>
              <a:cs typeface="Arial" pitchFamily="34" charset="0"/>
            </a:endParaRPr>
          </a:p>
          <a:p>
            <a:pPr marL="342900" indent="-325438" hangingPunct="0">
              <a:spcBef>
                <a:spcPts val="6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dirty="0">
                <a:solidFill>
                  <a:srgbClr val="000080"/>
                </a:solidFill>
                <a:cs typeface="Arial" pitchFamily="34" charset="0"/>
              </a:rPr>
              <a:t>   </a:t>
            </a:r>
          </a:p>
          <a:p>
            <a:pPr marL="342900" indent="-325438" hangingPunct="0">
              <a:spcBef>
                <a:spcPts val="600"/>
              </a:spcBef>
              <a:buClrTx/>
              <a:buFont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US" sz="2400" dirty="0">
                <a:solidFill>
                  <a:srgbClr val="000080"/>
                </a:solidFill>
                <a:cs typeface="Arial" pitchFamily="34"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80FA06"/>
                </a:solidFill>
                <a:latin typeface="Times New Roman" pitchFamily="18" charset="0"/>
                <a:cs typeface="Browallia New" pitchFamily="34" charset="-34"/>
              </a:rPr>
              <a:t>Introduction</a:t>
            </a:r>
          </a:p>
        </p:txBody>
      </p:sp>
      <p:sp>
        <p:nvSpPr>
          <p:cNvPr id="6146" name="Text Box 2"/>
          <p:cNvSpPr txBox="1">
            <a:spLocks noChangeArrowheads="1"/>
          </p:cNvSpPr>
          <p:nvPr/>
        </p:nvSpPr>
        <p:spPr bwMode="auto">
          <a:xfrm>
            <a:off x="357188" y="1428750"/>
            <a:ext cx="8229600" cy="4292600"/>
          </a:xfrm>
          <a:prstGeom prst="rect">
            <a:avLst/>
          </a:prstGeom>
          <a:noFill/>
          <a:ln w="9525" cap="flat">
            <a:noFill/>
            <a:round/>
            <a:headEnd/>
            <a:tailEnd/>
          </a:ln>
          <a:effectLst/>
        </p:spPr>
        <p:txBody>
          <a:bodyPr/>
          <a:lstStyle/>
          <a:p>
            <a:pPr lvl="1" indent="-273050">
              <a:spcBef>
                <a:spcPts val="250"/>
              </a:spcBef>
              <a:buClrTx/>
              <a:buFontTx/>
              <a:buNone/>
              <a:tabLst>
                <a:tab pos="742950" algn="l"/>
                <a:tab pos="1200150" algn="l"/>
                <a:tab pos="1657350" algn="l"/>
                <a:tab pos="2114550" algn="l"/>
                <a:tab pos="2571750" algn="l"/>
                <a:tab pos="3028950" algn="l"/>
                <a:tab pos="3486150" algn="l"/>
                <a:tab pos="3943350" algn="l"/>
                <a:tab pos="4400550" algn="l"/>
                <a:tab pos="4857750" algn="l"/>
                <a:tab pos="5314950" algn="l"/>
                <a:tab pos="5772150" algn="l"/>
                <a:tab pos="6229350" algn="l"/>
                <a:tab pos="6686550" algn="l"/>
                <a:tab pos="7143750" algn="l"/>
                <a:tab pos="7600950" algn="l"/>
                <a:tab pos="8058150" algn="l"/>
                <a:tab pos="8515350" algn="l"/>
                <a:tab pos="8972550" algn="l"/>
                <a:tab pos="9429750" algn="l"/>
                <a:tab pos="9886950" algn="l"/>
              </a:tabLst>
            </a:pPr>
            <a:endParaRPr lang="en-US" sz="2400">
              <a:solidFill>
                <a:srgbClr val="FFFFFF"/>
              </a:solidFill>
              <a:latin typeface="Times New Roman" pitchFamily="18" charset="0"/>
              <a:cs typeface="Cordia New" pitchFamily="34" charset="-34"/>
            </a:endParaRPr>
          </a:p>
          <a:p>
            <a:pPr marL="330200" indent="-330200">
              <a:spcBef>
                <a:spcPts val="700"/>
              </a:spcBef>
              <a:buClr>
                <a:srgbClr val="FFFFFF"/>
              </a:buClr>
              <a:buFont typeface="Arial" pitchFamily="34" charset="0"/>
              <a:buChar char="•"/>
              <a:tabLst>
                <a:tab pos="742950" algn="l"/>
                <a:tab pos="1200150" algn="l"/>
                <a:tab pos="1657350" algn="l"/>
                <a:tab pos="2114550" algn="l"/>
                <a:tab pos="2571750" algn="l"/>
                <a:tab pos="3028950" algn="l"/>
                <a:tab pos="3486150" algn="l"/>
                <a:tab pos="3943350" algn="l"/>
                <a:tab pos="4400550" algn="l"/>
                <a:tab pos="4857750" algn="l"/>
                <a:tab pos="5314950" algn="l"/>
                <a:tab pos="5772150" algn="l"/>
                <a:tab pos="6229350" algn="l"/>
                <a:tab pos="6686550" algn="l"/>
                <a:tab pos="7143750" algn="l"/>
                <a:tab pos="7600950" algn="l"/>
                <a:tab pos="8058150" algn="l"/>
                <a:tab pos="8515350" algn="l"/>
                <a:tab pos="8972550" algn="l"/>
                <a:tab pos="9429750" algn="l"/>
                <a:tab pos="9886950" algn="l"/>
              </a:tabLst>
            </a:pPr>
            <a:r>
              <a:rPr lang="en-US" sz="2400">
                <a:solidFill>
                  <a:srgbClr val="FFFFFF"/>
                </a:solidFill>
                <a:latin typeface="Times New Roman" pitchFamily="18" charset="0"/>
                <a:cs typeface="Browallia New" pitchFamily="34" charset="-34"/>
              </a:rPr>
              <a:t>About the study, carried out in Thailand in 1999 in 787 government hospitals,  examined the magnitude and profile of abortion in Thailand,  using data collected prospectively through a review of 45,990 case records (of which 28.5% were classified as induced and 71.5% as spontaneous abortions) and face-to-face interviews with a sub-set of 1854 women patients.  Socio-economic reasons accounted for 60.2% of abortions and Medical indications accounted for 30.8%. </a:t>
            </a:r>
          </a:p>
          <a:p>
            <a:pPr marL="330200" indent="-330200">
              <a:spcBef>
                <a:spcPts val="700"/>
              </a:spcBef>
              <a:buClrTx/>
              <a:buFontTx/>
              <a:buNone/>
              <a:tabLst>
                <a:tab pos="742950" algn="l"/>
                <a:tab pos="1200150" algn="l"/>
                <a:tab pos="1657350" algn="l"/>
                <a:tab pos="2114550" algn="l"/>
                <a:tab pos="2571750" algn="l"/>
                <a:tab pos="3028950" algn="l"/>
                <a:tab pos="3486150" algn="l"/>
                <a:tab pos="3943350" algn="l"/>
                <a:tab pos="4400550" algn="l"/>
                <a:tab pos="4857750" algn="l"/>
                <a:tab pos="5314950" algn="l"/>
                <a:tab pos="5772150" algn="l"/>
                <a:tab pos="6229350" algn="l"/>
                <a:tab pos="6686550" algn="l"/>
                <a:tab pos="7143750" algn="l"/>
                <a:tab pos="7600950" algn="l"/>
                <a:tab pos="8058150" algn="l"/>
                <a:tab pos="8515350" algn="l"/>
                <a:tab pos="8972550" algn="l"/>
                <a:tab pos="9429750" algn="l"/>
                <a:tab pos="9886950" algn="l"/>
              </a:tabLst>
            </a:pPr>
            <a:r>
              <a:rPr lang="en-US" sz="2400">
                <a:solidFill>
                  <a:srgbClr val="FFFF00"/>
                </a:solidFill>
                <a:latin typeface="Times New Roman" pitchFamily="18" charset="0"/>
                <a:cs typeface="Browallia New" pitchFamily="34" charset="-34"/>
              </a:rPr>
              <a:t>(Family Planning and Population Division , Department of Health,  Ministry of Public Health)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Grp="1" noChangeArrowheads="1"/>
          </p:cNvSpPr>
          <p:nvPr>
            <p:ph type="title"/>
          </p:nvPr>
        </p:nvSpPr>
        <p:spPr>
          <a:xfrm>
            <a:off x="457200" y="274638"/>
            <a:ext cx="8229600" cy="1143000"/>
          </a:xfrm>
          <a:ln/>
        </p:spPr>
        <p:txBody>
          <a:bodyPr tIns="45000" bIns="45000" anchor="t"/>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rPr>
              <a:t>References</a:t>
            </a:r>
          </a:p>
        </p:txBody>
      </p:sp>
      <p:sp>
        <p:nvSpPr>
          <p:cNvPr id="43010" name="Text Box 2"/>
          <p:cNvSpPr txBox="1">
            <a:spLocks noChangeArrowheads="1"/>
          </p:cNvSpPr>
          <p:nvPr/>
        </p:nvSpPr>
        <p:spPr bwMode="auto">
          <a:xfrm>
            <a:off x="639763" y="1463675"/>
            <a:ext cx="8229600" cy="4525963"/>
          </a:xfrm>
          <a:prstGeom prst="rect">
            <a:avLst/>
          </a:prstGeom>
          <a:noFill/>
          <a:ln w="9525" cap="flat">
            <a:noFill/>
            <a:round/>
            <a:headEnd/>
            <a:tailEnd/>
          </a:ln>
          <a:effectLst/>
        </p:spPr>
        <p:txBody>
          <a:bodyPr lIns="90000" tIns="45000" rIns="90000" bIns="45000"/>
          <a:lstStyle/>
          <a:p>
            <a:pPr marL="342900" indent="-341313">
              <a:spcBef>
                <a:spcPts val="638"/>
              </a:spcBef>
              <a:spcAft>
                <a:spcPts val="1425"/>
              </a:spcAft>
              <a:buClr>
                <a:srgbClr val="FFFFFF"/>
              </a:buClr>
              <a:buSzPct val="4500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000">
                <a:solidFill>
                  <a:srgbClr val="FFFFFF"/>
                </a:solidFill>
                <a:latin typeface="Times New Roman" pitchFamily="18" charset="0"/>
                <a:cs typeface="Cordia New" pitchFamily="34" charset="-34"/>
              </a:rPr>
              <a:t>Jana L Allison, Rebecca S Sherwood, Danny J Schust. Management of First Trimester Pregnancy Loss Can Be Safely Moved Into the Office. Reviews in Obstetrics &amp; Gynecology  [PMCID: PMC3100102]. 2011 [cited 2011 August 3]. Available from: http://www.ncbi.nlm.nih.gov/pmc/articles/PMC3100102/?tool=pmcentrez</a:t>
            </a:r>
          </a:p>
          <a:p>
            <a:pPr marL="342900" indent="-341313">
              <a:spcBef>
                <a:spcPts val="638"/>
              </a:spcBef>
              <a:spcAft>
                <a:spcPts val="1425"/>
              </a:spcAft>
              <a:buClr>
                <a:srgbClr val="FFFFFF"/>
              </a:buClr>
              <a:buSzPct val="4500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000">
                <a:solidFill>
                  <a:srgbClr val="FFFFFF"/>
                </a:solidFill>
                <a:latin typeface="Times New Roman" pitchFamily="18" charset="0"/>
                <a:cs typeface="Cordia New" pitchFamily="34" charset="-34"/>
              </a:rPr>
              <a:t>Kulier R, Cheng L, Fekih A, Hofmeyr GJ, Campana A. Surgical methods for first trimester termination of pregnancy (Review). The Cochrane Library 2009 [cited 2011 August 3]. Available from: http://www.thecochranelibrary.com</a:t>
            </a:r>
          </a:p>
          <a:p>
            <a:pPr marL="342900" indent="-341313">
              <a:spcBef>
                <a:spcPts val="638"/>
              </a:spcBef>
              <a:spcAft>
                <a:spcPts val="1425"/>
              </a:spcAft>
              <a:buClr>
                <a:srgbClr val="FFFFFF"/>
              </a:buClr>
              <a:buSzPct val="4500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000">
                <a:solidFill>
                  <a:srgbClr val="FFFFFF"/>
                </a:solidFill>
                <a:latin typeface="Times New Roman" pitchFamily="18" charset="0"/>
                <a:cs typeface="Cordia New" pitchFamily="34" charset="-34"/>
              </a:rPr>
              <a:t>Cunningham, Leveno, Bloom, Hauth, Rouse, Spong. Williams Obstetrics.</a:t>
            </a:r>
            <a:r>
              <a:rPr lang="en-US">
                <a:solidFill>
                  <a:srgbClr val="FFFFFF"/>
                </a:solidFill>
                <a:latin typeface="Browallia New" pitchFamily="34" charset="-34"/>
                <a:cs typeface="Cordia New" pitchFamily="34" charset="-34"/>
              </a:rPr>
              <a:t> </a:t>
            </a:r>
            <a:r>
              <a:rPr lang="en-US" sz="2000">
                <a:solidFill>
                  <a:srgbClr val="FFFFFF"/>
                </a:solidFill>
                <a:latin typeface="Times New Roman" pitchFamily="18" charset="0"/>
                <a:cs typeface="Cordia New" pitchFamily="34" charset="-34"/>
              </a:rPr>
              <a:t>23rd Edition. The McGraw-Hill Companies; 2010</a:t>
            </a:r>
          </a:p>
          <a:p>
            <a:pPr marL="342900" indent="-341313">
              <a:spcBef>
                <a:spcPts val="638"/>
              </a:spcBef>
              <a:spcAft>
                <a:spcPts val="1425"/>
              </a:spcAft>
              <a:buClrTx/>
              <a:buSz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solidFill>
                <a:srgbClr val="000000"/>
              </a:solidFill>
              <a:latin typeface="Browallia New" pitchFamily="34" charset="-34"/>
              <a:cs typeface="Cordia New" pitchFamily="34" charset="-34"/>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p:nvPr>
        </p:nvSpPr>
        <p:spPr>
          <a:xfrm>
            <a:off x="457200" y="274638"/>
            <a:ext cx="8229600" cy="1143000"/>
          </a:xfrm>
          <a:ln/>
        </p:spPr>
        <p:txBody>
          <a:bodyPr tIns="45000" bIns="45000" anchor="t"/>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FF00"/>
                </a:solidFill>
                <a:latin typeface="Browallia New" pitchFamily="34" charset="-34"/>
              </a:rPr>
              <a:t>References</a:t>
            </a:r>
          </a:p>
        </p:txBody>
      </p:sp>
      <p:sp>
        <p:nvSpPr>
          <p:cNvPr id="44034" name="Text Box 2"/>
          <p:cNvSpPr txBox="1">
            <a:spLocks noChangeArrowheads="1"/>
          </p:cNvSpPr>
          <p:nvPr/>
        </p:nvSpPr>
        <p:spPr bwMode="auto">
          <a:xfrm>
            <a:off x="457200" y="1600200"/>
            <a:ext cx="8229600" cy="4525963"/>
          </a:xfrm>
          <a:prstGeom prst="rect">
            <a:avLst/>
          </a:prstGeom>
          <a:noFill/>
          <a:ln w="9525" cap="flat">
            <a:noFill/>
            <a:round/>
            <a:headEnd/>
            <a:tailEnd/>
          </a:ln>
          <a:effectLst/>
        </p:spPr>
        <p:txBody>
          <a:bodyPr lIns="90000" tIns="45000" rIns="90000" bIns="45000"/>
          <a:lstStyle/>
          <a:p>
            <a:pPr marL="342900" indent="-341313">
              <a:spcBef>
                <a:spcPts val="650"/>
              </a:spcBef>
              <a:spcAft>
                <a:spcPts val="1413"/>
              </a:spcAft>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000">
                <a:solidFill>
                  <a:srgbClr val="FFFFFF"/>
                </a:solidFill>
                <a:latin typeface="Times New Roman" pitchFamily="18" charset="0"/>
                <a:cs typeface="Browallia New" pitchFamily="34" charset="-34"/>
              </a:rPr>
              <a:t>Theera Thongsong, Chanen Wanapirak, Editor. Obstetrics. 4th Edition. Mom and baby section. Department of Obstetrics and Gynecology. Faculty of medicine. Chiangmai university; 2541.</a:t>
            </a:r>
          </a:p>
          <a:p>
            <a:pPr marL="342900" indent="-341313">
              <a:spcBef>
                <a:spcPts val="650"/>
              </a:spcBef>
              <a:spcAft>
                <a:spcPts val="1413"/>
              </a:spcAft>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000">
                <a:solidFill>
                  <a:srgbClr val="FFFFFF"/>
                </a:solidFill>
                <a:latin typeface="Times New Roman" pitchFamily="18" charset="0"/>
                <a:cs typeface="Browallia New" pitchFamily="34" charset="-34"/>
              </a:rPr>
              <a:t>Wisut Fongsiripaiboon. Termination of pregnancy within medical council condition: Updated rules Thai physician should known. Forensic and patient. Siriraj medical record 2551;1(2):117.</a:t>
            </a:r>
          </a:p>
          <a:p>
            <a:pPr marL="342900" indent="-341313">
              <a:spcBef>
                <a:spcPts val="650"/>
              </a:spcBef>
              <a:spcAft>
                <a:spcPts val="1413"/>
              </a:spcAft>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000">
                <a:solidFill>
                  <a:srgbClr val="FFFFFF"/>
                </a:solidFill>
                <a:latin typeface="Times New Roman" pitchFamily="18" charset="0"/>
                <a:cs typeface="Browallia New" pitchFamily="34" charset="-34"/>
              </a:rPr>
              <a:t>Suwanna Warakame, Nongrak Boonthai. Summarize of survey on terminating pregnancy situation in Thailand 2542. Family planning and population section. Department of Health. Ministry of Public Health [cited 2011 August 3]. Available from: http://www.clinicrak.com/article/disarticle.php?no=91</a:t>
            </a:r>
          </a:p>
          <a:p>
            <a:pPr marL="342900" indent="-341313">
              <a:spcBef>
                <a:spcPts val="638"/>
              </a:spcBef>
              <a:spcAft>
                <a:spcPts val="1425"/>
              </a:spcAft>
              <a:buClr>
                <a:srgbClr val="FFFFFF"/>
              </a:buClr>
              <a:buSzPct val="45000"/>
              <a:buFont typeface="Arial" pitchFamily="34"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solidFill>
                <a:srgbClr val="000000"/>
              </a:solidFill>
              <a:latin typeface="Browallia New" pitchFamily="34" charset="-34"/>
              <a:cs typeface="Cordia New" pitchFamily="34" charset="-34"/>
            </a:endParaRPr>
          </a:p>
          <a:p>
            <a:pPr marL="342900" indent="-341313">
              <a:spcBef>
                <a:spcPts val="638"/>
              </a:spcBef>
              <a:spcAft>
                <a:spcPts val="1425"/>
              </a:spcAft>
              <a:buClrTx/>
              <a:buSz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solidFill>
                <a:srgbClr val="000000"/>
              </a:solidFill>
              <a:latin typeface="Browallia New" pitchFamily="34" charset="-34"/>
              <a:cs typeface="Cordia New" pitchFamily="34" charset="-34"/>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Grp="1" noChangeArrowheads="1"/>
          </p:cNvSpPr>
          <p:nvPr>
            <p:ph type="title"/>
          </p:nvPr>
        </p:nvSpPr>
        <p:spPr>
          <a:xfrm>
            <a:off x="457200" y="274638"/>
            <a:ext cx="8229600" cy="1143000"/>
          </a:xfrm>
          <a:ln/>
        </p:spPr>
        <p:txBody>
          <a:bodyPr tIns="45000" bIns="45000" anchor="t"/>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FF00"/>
                </a:solidFill>
                <a:latin typeface="Browallia New" pitchFamily="34" charset="-34"/>
              </a:rPr>
              <a:t>References</a:t>
            </a:r>
          </a:p>
        </p:txBody>
      </p:sp>
      <p:sp>
        <p:nvSpPr>
          <p:cNvPr id="45058" name="Text Box 2"/>
          <p:cNvSpPr txBox="1">
            <a:spLocks noChangeArrowheads="1"/>
          </p:cNvSpPr>
          <p:nvPr/>
        </p:nvSpPr>
        <p:spPr bwMode="auto">
          <a:xfrm>
            <a:off x="457200" y="1600200"/>
            <a:ext cx="8229600" cy="4525963"/>
          </a:xfrm>
          <a:prstGeom prst="rect">
            <a:avLst/>
          </a:prstGeom>
          <a:noFill/>
          <a:ln w="9525" cap="flat">
            <a:noFill/>
            <a:round/>
            <a:headEnd/>
            <a:tailEnd/>
          </a:ln>
          <a:effectLst/>
        </p:spPr>
        <p:txBody>
          <a:bodyPr lIns="90000" tIns="45000" rIns="90000" bIns="45000"/>
          <a:lstStyle/>
          <a:p>
            <a:pPr marL="342900" indent="-341313">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000">
                <a:solidFill>
                  <a:srgbClr val="FFFFFF"/>
                </a:solidFill>
                <a:latin typeface="Times New Roman" pitchFamily="18" charset="0"/>
                <a:cs typeface="Browallia New" pitchFamily="34" charset="-34"/>
              </a:rPr>
              <a:t>Ian M. Bennett, Margaret Baylson, Karin Kalkstein, Ginger Gillespie, Scarlett L. Bellamy, Joan Fleischman. Early Abortion in Family Medicine: Clinical Outcomes. Annals of Family Medicine [PMCID: PMC2775627]. 2009 November [cited 2011 August 3]. Available from: http://www.ncbi.nlm.nih.gov/pmc/articles/PMC2775627/?tool=pmcentrez</a:t>
            </a:r>
          </a:p>
          <a:p>
            <a:pPr marL="342900" indent="-341313">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000">
                <a:solidFill>
                  <a:srgbClr val="FFFFFF"/>
                </a:solidFill>
                <a:latin typeface="Times New Roman" pitchFamily="18" charset="0"/>
                <a:cs typeface="Browallia New" pitchFamily="34" charset="-34"/>
              </a:rPr>
              <a:t>D Hu, D Grossman, C Levin, K Blanchard, SJ Goldie. Cost-effectiveness analysis of alternative first-trimester pregnancy termination strategies in Mexico City. BJOG An International  Journal of Obstetrics and Gynaecology [DOI: 10.1111/j.1471-0528.2009.02142.x]. 2009 Jan [cited 2011 August 3]. Available from: http://www.blackwellpublishing.com/bjog1</a:t>
            </a:r>
          </a:p>
          <a:p>
            <a:pPr marL="342900" indent="-341313">
              <a:spcBef>
                <a:spcPts val="638"/>
              </a:spcBef>
              <a:spcAft>
                <a:spcPts val="1425"/>
              </a:spcAft>
              <a:buClr>
                <a:srgbClr val="FFFFFF"/>
              </a:buClr>
              <a:buSzPct val="45000"/>
              <a:buFont typeface="Arial" pitchFamily="34" charse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solidFill>
                <a:srgbClr val="000000"/>
              </a:solidFill>
              <a:latin typeface="Browallia New" pitchFamily="34" charset="-34"/>
              <a:cs typeface="Cordia New" pitchFamily="34" charset="-34"/>
            </a:endParaRPr>
          </a:p>
          <a:p>
            <a:pPr marL="342900" indent="-341313">
              <a:spcBef>
                <a:spcPts val="638"/>
              </a:spcBef>
              <a:spcAft>
                <a:spcPts val="1425"/>
              </a:spcAft>
              <a:buClrTx/>
              <a:buSz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solidFill>
                <a:srgbClr val="000000"/>
              </a:solidFill>
              <a:latin typeface="Browallia New" pitchFamily="34" charset="-34"/>
              <a:cs typeface="Cordia New" pitchFamily="34" charset="-34"/>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Introduction</a:t>
            </a:r>
          </a:p>
        </p:txBody>
      </p:sp>
      <p:sp>
        <p:nvSpPr>
          <p:cNvPr id="7170" name="Text Box 2"/>
          <p:cNvSpPr txBox="1">
            <a:spLocks noChangeArrowheads="1"/>
          </p:cNvSpPr>
          <p:nvPr/>
        </p:nvSpPr>
        <p:spPr bwMode="auto">
          <a:xfrm>
            <a:off x="457200" y="1600200"/>
            <a:ext cx="8229600" cy="4719638"/>
          </a:xfrm>
          <a:prstGeom prst="rect">
            <a:avLst/>
          </a:prstGeom>
          <a:noFill/>
          <a:ln w="9525" cap="flat">
            <a:noFill/>
            <a:round/>
            <a:headEnd/>
            <a:tailEnd/>
          </a:ln>
          <a:effectLst/>
        </p:spPr>
        <p:txBody>
          <a:bodyPr/>
          <a:lstStyle/>
          <a:p>
            <a:pPr marL="330200" indent="-330200">
              <a:spcBef>
                <a:spcPts val="700"/>
              </a:spcBef>
              <a:buClr>
                <a:srgbClr val="FFFFFF"/>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The methodology to termination of pregnancy has a lot of methods for example expectant,  medical treatment,  and surgical treatment</a:t>
            </a:r>
            <a:r>
              <a:rPr lang="en-US" sz="2400">
                <a:solidFill>
                  <a:srgbClr val="FFFF00"/>
                </a:solidFill>
                <a:latin typeface="Times New Roman" pitchFamily="18" charset="0"/>
                <a:cs typeface="Browallia New" pitchFamily="34" charset="-34"/>
              </a:rPr>
              <a:t>(Jana L Allison, MD, et al, Management of First Trimester Pregnancy Loss Can Be Safely Moved Into the Office, Rev Obstet Gynecol.2011; 4(1): 5-14)</a:t>
            </a:r>
          </a:p>
          <a:p>
            <a:pPr marL="330200" indent="-330200">
              <a:spcBef>
                <a:spcPts val="700"/>
              </a:spcBef>
              <a:buClr>
                <a:srgbClr val="FFFFFF"/>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The study about the outcome of medication and aspiration for terminating the pregnancy in first trimester , was found both  methods was highly successful and low complication</a:t>
            </a:r>
            <a:r>
              <a:rPr lang="th-TH" sz="2400">
                <a:solidFill>
                  <a:srgbClr val="FFFFFF"/>
                </a:solidFill>
                <a:latin typeface="Times New Roman" pitchFamily="18" charset="0"/>
                <a:cs typeface="Browallia New" pitchFamily="34" charset="-34"/>
              </a:rPr>
              <a:t> </a:t>
            </a:r>
            <a:r>
              <a:rPr lang="th-TH" sz="2400">
                <a:solidFill>
                  <a:srgbClr val="FFFF00"/>
                </a:solidFill>
                <a:latin typeface="Times New Roman" pitchFamily="18" charset="0"/>
                <a:cs typeface="Browallia New" pitchFamily="34" charset="-34"/>
              </a:rPr>
              <a:t>(</a:t>
            </a:r>
            <a:r>
              <a:rPr lang="en-US" sz="2400">
                <a:solidFill>
                  <a:srgbClr val="FFFF00"/>
                </a:solidFill>
                <a:latin typeface="Times New Roman" pitchFamily="18" charset="0"/>
                <a:cs typeface="Browallia New" pitchFamily="34" charset="-34"/>
              </a:rPr>
              <a:t>Ian M. Bennett, MD, PhD et al, Early Abortion in Family Medicine: Clinical Outcomes, Ann Fam Med. 2009 November; 7(6): 527–533.)</a:t>
            </a:r>
          </a:p>
          <a:p>
            <a:pPr marL="330200" indent="-33020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en-US" sz="2400">
              <a:solidFill>
                <a:srgbClr val="FFFF00"/>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80FA06"/>
                </a:solidFill>
                <a:latin typeface="Times New Roman" pitchFamily="18" charset="0"/>
                <a:cs typeface="Browallia New" pitchFamily="34" charset="-34"/>
              </a:rPr>
              <a:t>Introduction</a:t>
            </a:r>
          </a:p>
        </p:txBody>
      </p:sp>
      <p:sp>
        <p:nvSpPr>
          <p:cNvPr id="8194" name="Text Box 2"/>
          <p:cNvSpPr txBox="1">
            <a:spLocks noChangeArrowheads="1"/>
          </p:cNvSpPr>
          <p:nvPr/>
        </p:nvSpPr>
        <p:spPr bwMode="auto">
          <a:xfrm>
            <a:off x="395288" y="1412875"/>
            <a:ext cx="8229600" cy="4237038"/>
          </a:xfrm>
          <a:prstGeom prst="rect">
            <a:avLst/>
          </a:prstGeom>
          <a:noFill/>
          <a:ln w="9525" cap="flat">
            <a:noFill/>
            <a:round/>
            <a:headEnd/>
            <a:tailEnd/>
          </a:ln>
          <a:effectLst/>
        </p:spPr>
        <p:txBody>
          <a:bodyPr/>
          <a:lstStyle/>
          <a:p>
            <a:pPr lvl="1" indent="-273050">
              <a:spcBef>
                <a:spcPts val="250"/>
              </a:spcBef>
              <a:buClrTx/>
              <a:buFontTx/>
              <a:buNone/>
              <a:tabLst>
                <a:tab pos="742950" algn="l"/>
                <a:tab pos="1200150" algn="l"/>
                <a:tab pos="1657350" algn="l"/>
                <a:tab pos="2114550" algn="l"/>
                <a:tab pos="2571750" algn="l"/>
                <a:tab pos="3028950" algn="l"/>
                <a:tab pos="3486150" algn="l"/>
                <a:tab pos="3943350" algn="l"/>
                <a:tab pos="4400550" algn="l"/>
                <a:tab pos="4857750" algn="l"/>
                <a:tab pos="5314950" algn="l"/>
                <a:tab pos="5772150" algn="l"/>
                <a:tab pos="6229350" algn="l"/>
                <a:tab pos="6686550" algn="l"/>
                <a:tab pos="7143750" algn="l"/>
                <a:tab pos="7600950" algn="l"/>
                <a:tab pos="8058150" algn="l"/>
                <a:tab pos="8515350" algn="l"/>
                <a:tab pos="8972550" algn="l"/>
                <a:tab pos="9429750" algn="l"/>
                <a:tab pos="9886950" algn="l"/>
              </a:tabLst>
            </a:pPr>
            <a:endParaRPr lang="en-US" sz="1000">
              <a:solidFill>
                <a:srgbClr val="FFFFFF"/>
              </a:solidFill>
              <a:latin typeface="Cordia New" pitchFamily="34" charset="-34"/>
              <a:cs typeface="Cordia New" pitchFamily="34" charset="-34"/>
            </a:endParaRPr>
          </a:p>
          <a:p>
            <a:pPr marL="330200" indent="-330200">
              <a:spcBef>
                <a:spcPts val="700"/>
              </a:spcBef>
              <a:buClr>
                <a:srgbClr val="FFFFFF"/>
              </a:buClr>
              <a:buFont typeface="Arial" pitchFamily="34" charset="0"/>
              <a:buChar char="•"/>
              <a:tabLst>
                <a:tab pos="742950" algn="l"/>
                <a:tab pos="1200150" algn="l"/>
                <a:tab pos="1657350" algn="l"/>
                <a:tab pos="2114550" algn="l"/>
                <a:tab pos="2571750" algn="l"/>
                <a:tab pos="3028950" algn="l"/>
                <a:tab pos="3486150" algn="l"/>
                <a:tab pos="3943350" algn="l"/>
                <a:tab pos="4400550" algn="l"/>
                <a:tab pos="4857750" algn="l"/>
                <a:tab pos="5314950" algn="l"/>
                <a:tab pos="5772150" algn="l"/>
                <a:tab pos="6229350" algn="l"/>
                <a:tab pos="6686550" algn="l"/>
                <a:tab pos="7143750" algn="l"/>
                <a:tab pos="7600950" algn="l"/>
                <a:tab pos="8058150" algn="l"/>
                <a:tab pos="8515350" algn="l"/>
                <a:tab pos="8972550" algn="l"/>
                <a:tab pos="9429750" algn="l"/>
                <a:tab pos="9886950" algn="l"/>
              </a:tabLst>
            </a:pPr>
            <a:r>
              <a:rPr lang="en-US" sz="2400">
                <a:solidFill>
                  <a:srgbClr val="FFFFFF"/>
                </a:solidFill>
                <a:latin typeface="Times New Roman" pitchFamily="18" charset="0"/>
                <a:cs typeface="Browallia New" pitchFamily="34" charset="-34"/>
              </a:rPr>
              <a:t>The study,  which compared the cost-effectiveness of MVA, Misoprostol,  and</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Curettege</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was found</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MVA is the most effective method with the least complications and cheapest.</a:t>
            </a:r>
            <a:r>
              <a:rPr lang="th-TH" sz="2400">
                <a:solidFill>
                  <a:srgbClr val="FFFFFF"/>
                </a:solidFill>
                <a:latin typeface="Times New Roman" pitchFamily="18" charset="0"/>
                <a:cs typeface="Browallia New" pitchFamily="34" charset="-34"/>
              </a:rPr>
              <a:t> </a:t>
            </a:r>
            <a:r>
              <a:rPr lang="th-TH" sz="2400">
                <a:solidFill>
                  <a:srgbClr val="FFFF00"/>
                </a:solidFill>
                <a:latin typeface="Times New Roman" pitchFamily="18" charset="0"/>
                <a:cs typeface="Browallia New" pitchFamily="34" charset="-34"/>
              </a:rPr>
              <a:t>(</a:t>
            </a:r>
            <a:r>
              <a:rPr lang="en-US" sz="2400">
                <a:solidFill>
                  <a:srgbClr val="FFFF00"/>
                </a:solidFill>
                <a:latin typeface="Times New Roman" pitchFamily="18" charset="0"/>
                <a:cs typeface="Browallia New" pitchFamily="34" charset="-34"/>
              </a:rPr>
              <a:t>D Hu, D Grossman, C Levin, K Blanchard, SJ Goldie</a:t>
            </a:r>
            <a:r>
              <a:rPr lang="th-TH" sz="2400">
                <a:solidFill>
                  <a:srgbClr val="FFFF00"/>
                </a:solidFill>
                <a:latin typeface="Times New Roman" pitchFamily="18" charset="0"/>
                <a:cs typeface="Browallia New" pitchFamily="34" charset="-34"/>
              </a:rPr>
              <a:t> , </a:t>
            </a:r>
            <a:r>
              <a:rPr lang="en-US" sz="2400">
                <a:solidFill>
                  <a:srgbClr val="FFFF00"/>
                </a:solidFill>
                <a:latin typeface="Times New Roman" pitchFamily="18" charset="0"/>
                <a:cs typeface="Browallia New" pitchFamily="34" charset="-34"/>
              </a:rPr>
              <a:t>2009</a:t>
            </a:r>
            <a:r>
              <a:rPr lang="th-TH" sz="2400">
                <a:solidFill>
                  <a:srgbClr val="FFFF00"/>
                </a:solidFill>
                <a:latin typeface="Times New Roman" pitchFamily="18" charset="0"/>
                <a:cs typeface="Browallia New" pitchFamily="34" charset="-34"/>
              </a:rPr>
              <a:t>)</a:t>
            </a:r>
          </a:p>
          <a:p>
            <a:pPr marL="330200" indent="-330200">
              <a:spcBef>
                <a:spcPts val="700"/>
              </a:spcBef>
              <a:buClrTx/>
              <a:buFontTx/>
              <a:buNone/>
              <a:tabLst>
                <a:tab pos="742950" algn="l"/>
                <a:tab pos="1200150" algn="l"/>
                <a:tab pos="1657350" algn="l"/>
                <a:tab pos="2114550" algn="l"/>
                <a:tab pos="2571750" algn="l"/>
                <a:tab pos="3028950" algn="l"/>
                <a:tab pos="3486150" algn="l"/>
                <a:tab pos="3943350" algn="l"/>
                <a:tab pos="4400550" algn="l"/>
                <a:tab pos="4857750" algn="l"/>
                <a:tab pos="5314950" algn="l"/>
                <a:tab pos="5772150" algn="l"/>
                <a:tab pos="6229350" algn="l"/>
                <a:tab pos="6686550" algn="l"/>
                <a:tab pos="7143750" algn="l"/>
                <a:tab pos="7600950" algn="l"/>
                <a:tab pos="8058150" algn="l"/>
                <a:tab pos="8515350" algn="l"/>
                <a:tab pos="8972550" algn="l"/>
                <a:tab pos="9429750" algn="l"/>
                <a:tab pos="9886950" algn="l"/>
              </a:tabLst>
            </a:pPr>
            <a:endParaRPr lang="en-US" sz="2400">
              <a:solidFill>
                <a:srgbClr val="FFFF00"/>
              </a:solidFill>
              <a:latin typeface="Times New Roman" pitchFamily="18" charset="0"/>
              <a:cs typeface="Browallia New" pitchFamily="34" charset="-34"/>
            </a:endParaRPr>
          </a:p>
          <a:p>
            <a:pPr marL="330200" indent="-330200">
              <a:spcBef>
                <a:spcPts val="700"/>
              </a:spcBef>
              <a:buClr>
                <a:srgbClr val="FFFFFF"/>
              </a:buClr>
              <a:buFont typeface="Arial" pitchFamily="34" charset="0"/>
              <a:buChar char="•"/>
              <a:tabLst>
                <a:tab pos="742950" algn="l"/>
                <a:tab pos="1200150" algn="l"/>
                <a:tab pos="1657350" algn="l"/>
                <a:tab pos="2114550" algn="l"/>
                <a:tab pos="2571750" algn="l"/>
                <a:tab pos="3028950" algn="l"/>
                <a:tab pos="3486150" algn="l"/>
                <a:tab pos="3943350" algn="l"/>
                <a:tab pos="4400550" algn="l"/>
                <a:tab pos="4857750" algn="l"/>
                <a:tab pos="5314950" algn="l"/>
                <a:tab pos="5772150" algn="l"/>
                <a:tab pos="6229350" algn="l"/>
                <a:tab pos="6686550" algn="l"/>
                <a:tab pos="7143750" algn="l"/>
                <a:tab pos="7600950" algn="l"/>
                <a:tab pos="8058150" algn="l"/>
                <a:tab pos="8515350" algn="l"/>
                <a:tab pos="8972550" algn="l"/>
                <a:tab pos="9429750" algn="l"/>
                <a:tab pos="9886950" algn="l"/>
              </a:tabLst>
            </a:pPr>
            <a:r>
              <a:rPr lang="en-US" sz="2400">
                <a:solidFill>
                  <a:srgbClr val="FFFFFF"/>
                </a:solidFill>
                <a:latin typeface="Times New Roman" pitchFamily="18" charset="0"/>
                <a:cs typeface="Browallia New" pitchFamily="34" charset="-34"/>
              </a:rPr>
              <a:t>This research is to compare the cost-effectiveness of methods for terminating abnormal first trimester pregnancy among indicated patients at Naresuan University.</a:t>
            </a:r>
          </a:p>
          <a:p>
            <a:pPr marL="330200" indent="-330200">
              <a:spcBef>
                <a:spcPts val="700"/>
              </a:spcBef>
              <a:buClrTx/>
              <a:buFontTx/>
              <a:buNone/>
              <a:tabLst>
                <a:tab pos="742950" algn="l"/>
                <a:tab pos="1200150" algn="l"/>
                <a:tab pos="1657350" algn="l"/>
                <a:tab pos="2114550" algn="l"/>
                <a:tab pos="2571750" algn="l"/>
                <a:tab pos="3028950" algn="l"/>
                <a:tab pos="3486150" algn="l"/>
                <a:tab pos="3943350" algn="l"/>
                <a:tab pos="4400550" algn="l"/>
                <a:tab pos="4857750" algn="l"/>
                <a:tab pos="5314950" algn="l"/>
                <a:tab pos="5772150" algn="l"/>
                <a:tab pos="6229350" algn="l"/>
                <a:tab pos="6686550" algn="l"/>
                <a:tab pos="7143750" algn="l"/>
                <a:tab pos="7600950" algn="l"/>
                <a:tab pos="8058150" algn="l"/>
                <a:tab pos="8515350" algn="l"/>
                <a:tab pos="8972550" algn="l"/>
                <a:tab pos="9429750" algn="l"/>
                <a:tab pos="9886950" algn="l"/>
              </a:tabLst>
            </a:pPr>
            <a:endParaRPr lang="en-US" sz="2400">
              <a:solidFill>
                <a:srgbClr val="FFFFFF"/>
              </a:solidFill>
              <a:latin typeface="Times New Roman" pitchFamily="18" charset="0"/>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Objective</a:t>
            </a:r>
          </a:p>
        </p:txBody>
      </p:sp>
      <p:sp>
        <p:nvSpPr>
          <p:cNvPr id="9218" name="Text Box 2"/>
          <p:cNvSpPr txBox="1">
            <a:spLocks noChangeArrowheads="1"/>
          </p:cNvSpPr>
          <p:nvPr/>
        </p:nvSpPr>
        <p:spPr bwMode="auto">
          <a:xfrm>
            <a:off x="357188" y="1357313"/>
            <a:ext cx="8229600" cy="4591050"/>
          </a:xfrm>
          <a:prstGeom prst="rect">
            <a:avLst/>
          </a:prstGeom>
          <a:noFill/>
          <a:ln w="9525" cap="flat">
            <a:noFill/>
            <a:round/>
            <a:headEnd/>
            <a:tailEnd/>
          </a:ln>
          <a:effectLst/>
        </p:spPr>
        <p:txBody>
          <a:bodyPr/>
          <a:lstStyle/>
          <a:p>
            <a:pPr marL="330200" indent="-330200">
              <a:spcBef>
                <a:spcPts val="700"/>
              </a:spcBef>
              <a:buClr>
                <a:srgbClr val="FFFFFF"/>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To compare the successful of Misoprostol, Curettage,  and Manual Vacuum Aspiration (MVA) in abnormal first trimester pregnancy who need to terminate the pregnancy.</a:t>
            </a:r>
          </a:p>
          <a:p>
            <a:pPr marL="330200" indent="-330200">
              <a:spcBef>
                <a:spcPts val="700"/>
              </a:spcBef>
              <a:buClr>
                <a:srgbClr val="FFFFFF"/>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To compare the cost of Misoprostol, Curettage,  and Manual Vacuum Aspiration (MVA) in abnormal first trimester pregnancy who need to terminate the pregnancy. </a:t>
            </a:r>
          </a:p>
          <a:p>
            <a:pPr marL="330200" indent="-330200">
              <a:spcBef>
                <a:spcPts val="700"/>
              </a:spcBef>
              <a:buClr>
                <a:srgbClr val="FFFFFF"/>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To compare the complication of Misoprostol, Curettage,  and Manual Vacuum Aspiration (MVA) in abnormal first trimester pregnancy who need to terminate the pregnancy.</a:t>
            </a:r>
          </a:p>
          <a:p>
            <a:pPr marL="330200" indent="-33020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th-TH">
              <a:solidFill>
                <a:srgbClr val="FFFFFF"/>
              </a:solidFill>
              <a:latin typeface="Browallia New" pitchFamily="34" charset="-34"/>
              <a:cs typeface="Browallia New" pitchFamily="34" charset="-34"/>
            </a:endParaRPr>
          </a:p>
          <a:p>
            <a:pPr marL="330200" indent="-330200">
              <a:spcBef>
                <a:spcPts val="700"/>
              </a:spcBef>
              <a:buClrTx/>
              <a:buFontTx/>
              <a:buNone/>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endParaRPr lang="th-TH">
              <a:solidFill>
                <a:srgbClr val="FFFFFF"/>
              </a:solidFill>
              <a:latin typeface="Browallia New" pitchFamily="34" charset="-34"/>
              <a:cs typeface="Browallia New" pitchFamily="34" charset="-34"/>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FF00"/>
                </a:solidFill>
                <a:latin typeface="Times New Roman" pitchFamily="18" charset="0"/>
                <a:cs typeface="Browallia New" pitchFamily="34" charset="-34"/>
              </a:rPr>
              <a:t>Material and Methods</a:t>
            </a:r>
            <a:r>
              <a:rPr lang="en-US" sz="3600" b="1">
                <a:solidFill>
                  <a:srgbClr val="00FF00"/>
                </a:solidFill>
                <a:latin typeface="Times New Roman" pitchFamily="18" charset="0"/>
                <a:cs typeface="Cordia New" pitchFamily="34" charset="-34"/>
              </a:rPr>
              <a:t>(1)</a:t>
            </a:r>
          </a:p>
        </p:txBody>
      </p:sp>
      <p:sp>
        <p:nvSpPr>
          <p:cNvPr id="10242" name="Text Box 2"/>
          <p:cNvSpPr txBox="1">
            <a:spLocks noChangeArrowheads="1"/>
          </p:cNvSpPr>
          <p:nvPr/>
        </p:nvSpPr>
        <p:spPr bwMode="auto">
          <a:xfrm>
            <a:off x="323850" y="1341438"/>
            <a:ext cx="8229600" cy="4525962"/>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b="1" u="sng">
                <a:solidFill>
                  <a:srgbClr val="FFC000"/>
                </a:solidFill>
                <a:latin typeface="Times New Roman" pitchFamily="18" charset="0"/>
                <a:cs typeface="Browallia New" pitchFamily="34" charset="-34"/>
              </a:rPr>
              <a:t>Population</a:t>
            </a:r>
          </a:p>
          <a:p>
            <a:pPr marL="730250" lvl="1" indent="-273050" eaLnBrk="0" hangingPunct="0">
              <a:spcBef>
                <a:spcPts val="700"/>
              </a:spcBef>
              <a:buClr>
                <a:srgbClr val="FFFFFF"/>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a:solidFill>
                  <a:srgbClr val="FFFFFF"/>
                </a:solidFill>
                <a:latin typeface="Times New Roman" pitchFamily="18" charset="0"/>
                <a:cs typeface="Browallia New" pitchFamily="34" charset="-34"/>
              </a:rPr>
              <a:t>For this research,  they were collected from 53 abnormal pregnant women in first trimester , who need to terminate the pregnancy at Naresuan university hospital since 1 January,  2007- 15 July, 2011</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457200" y="274638"/>
            <a:ext cx="8229600" cy="1143000"/>
          </a:xfrm>
          <a:prstGeom prst="rect">
            <a:avLst/>
          </a:prstGeom>
          <a:noFill/>
          <a:ln w="9525" cap="flat">
            <a:noFill/>
            <a:round/>
            <a:headEnd/>
            <a:tailEnd/>
          </a:ln>
          <a:effectLst/>
        </p:spPr>
        <p:txBody>
          <a:bodyPr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FF00"/>
                </a:solidFill>
                <a:latin typeface="Browallia New" pitchFamily="34" charset="-34"/>
                <a:cs typeface="Browallia New" pitchFamily="34" charset="-34"/>
              </a:rPr>
              <a:t>Material and Methods</a:t>
            </a:r>
            <a:r>
              <a:rPr lang="en-US" sz="4400" b="1">
                <a:solidFill>
                  <a:srgbClr val="00FF00"/>
                </a:solidFill>
                <a:latin typeface="Cordia New" pitchFamily="34" charset="-34"/>
                <a:cs typeface="Cordia New" pitchFamily="34" charset="-34"/>
              </a:rPr>
              <a:t> </a:t>
            </a:r>
            <a:r>
              <a:rPr lang="en-US" sz="4400" b="1">
                <a:solidFill>
                  <a:srgbClr val="00FF00"/>
                </a:solidFill>
                <a:latin typeface="Browallia New" pitchFamily="34" charset="-34"/>
                <a:cs typeface="Browallia New" pitchFamily="34" charset="-34"/>
              </a:rPr>
              <a:t>(2)</a:t>
            </a:r>
          </a:p>
        </p:txBody>
      </p:sp>
      <p:sp>
        <p:nvSpPr>
          <p:cNvPr id="11266" name="Text Box 2"/>
          <p:cNvSpPr txBox="1">
            <a:spLocks noChangeArrowheads="1"/>
          </p:cNvSpPr>
          <p:nvPr/>
        </p:nvSpPr>
        <p:spPr bwMode="auto">
          <a:xfrm>
            <a:off x="285750" y="1214438"/>
            <a:ext cx="8424863" cy="5200650"/>
          </a:xfrm>
          <a:prstGeom prst="rect">
            <a:avLst/>
          </a:prstGeom>
          <a:noFill/>
          <a:ln w="9525" cap="flat">
            <a:noFill/>
            <a:round/>
            <a:headEnd/>
            <a:tailEnd/>
          </a:ln>
          <a:effectLst/>
        </p:spPr>
        <p:txBody>
          <a:bodyPr/>
          <a:lstStyle/>
          <a:p>
            <a:pPr marL="330200" indent="-330200">
              <a:spcBef>
                <a:spcPts val="800"/>
              </a:spcBef>
              <a:buClr>
                <a:srgbClr val="FFC000"/>
              </a:buClr>
              <a:buFont typeface="Arial" pitchFamily="34" charset="0"/>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en-US" sz="2400" u="sng">
                <a:solidFill>
                  <a:srgbClr val="FFC000"/>
                </a:solidFill>
                <a:latin typeface="Times New Roman" pitchFamily="18" charset="0"/>
                <a:cs typeface="Browallia New" pitchFamily="34" charset="-34"/>
              </a:rPr>
              <a:t>Example</a:t>
            </a:r>
          </a:p>
          <a:p>
            <a:pPr marL="730250" lvl="1" indent="-273050" eaLnBrk="0" hangingPunct="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abnormal pregnant women in first trimester who need to terminate the pregnancy at Naresuan university hospital </a:t>
            </a:r>
            <a:r>
              <a:rPr lang="th-TH" sz="2400">
                <a:solidFill>
                  <a:srgbClr val="FFFFFF"/>
                </a:solidFill>
                <a:latin typeface="Times New Roman" pitchFamily="18" charset="0"/>
                <a:cs typeface="Browallia New" pitchFamily="34" charset="-34"/>
              </a:rPr>
              <a:t>(</a:t>
            </a:r>
            <a:r>
              <a:rPr lang="en-US" sz="2400">
                <a:solidFill>
                  <a:srgbClr val="FFFFFF"/>
                </a:solidFill>
                <a:latin typeface="Times New Roman" pitchFamily="18" charset="0"/>
                <a:cs typeface="Browallia New" pitchFamily="34" charset="-34"/>
              </a:rPr>
              <a:t>n= 53 </a:t>
            </a:r>
            <a:r>
              <a:rPr lang="hi-IN" sz="2400">
                <a:solidFill>
                  <a:srgbClr val="FFFFFF"/>
                </a:solidFill>
                <a:latin typeface="Times New Roman" pitchFamily="18" charset="0"/>
                <a:cs typeface="Browallia New" pitchFamily="34" charset="-34"/>
              </a:rPr>
              <a:t>คน</a:t>
            </a:r>
            <a:r>
              <a:rPr lang="th-TH" sz="2400">
                <a:solidFill>
                  <a:srgbClr val="FFFFFF"/>
                </a:solidFill>
                <a:latin typeface="Times New Roman" pitchFamily="18" charset="0"/>
                <a:cs typeface="Browallia New" pitchFamily="34" charset="-34"/>
              </a:rPr>
              <a:t>)</a:t>
            </a:r>
          </a:p>
          <a:p>
            <a:pPr marL="730250" lvl="1" indent="-273050" eaLnBrk="0" hangingPunct="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abnormal pregnant women in first trimester who need to terminate the pregnancy by Misoprostol at Naresuan university</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hospital</a:t>
            </a:r>
            <a:r>
              <a:rPr lang="th-TH" sz="2400">
                <a:solidFill>
                  <a:srgbClr val="FFFFFF"/>
                </a:solidFill>
                <a:latin typeface="Times New Roman" pitchFamily="18" charset="0"/>
                <a:cs typeface="Browallia New" pitchFamily="34" charset="-34"/>
              </a:rPr>
              <a:t>(</a:t>
            </a:r>
            <a:r>
              <a:rPr lang="en-US" sz="2400">
                <a:solidFill>
                  <a:srgbClr val="FFFFFF"/>
                </a:solidFill>
                <a:latin typeface="Times New Roman" pitchFamily="18" charset="0"/>
                <a:cs typeface="Browallia New" pitchFamily="34" charset="-34"/>
              </a:rPr>
              <a:t>n=16 </a:t>
            </a:r>
            <a:r>
              <a:rPr lang="hi-IN" sz="2400">
                <a:solidFill>
                  <a:srgbClr val="FFFFFF"/>
                </a:solidFill>
                <a:latin typeface="Times New Roman" pitchFamily="18" charset="0"/>
                <a:cs typeface="Browallia New" pitchFamily="34" charset="-34"/>
              </a:rPr>
              <a:t>คน</a:t>
            </a:r>
            <a:r>
              <a:rPr lang="th-TH" sz="2400">
                <a:solidFill>
                  <a:srgbClr val="FFFFFF"/>
                </a:solidFill>
                <a:latin typeface="Times New Roman" pitchFamily="18" charset="0"/>
                <a:cs typeface="Browallia New" pitchFamily="34" charset="-34"/>
              </a:rPr>
              <a:t>)</a:t>
            </a:r>
          </a:p>
          <a:p>
            <a:pPr marL="730250" lvl="1" indent="-273050" eaLnBrk="0" hangingPunct="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 abnormal pregnant women in first trimester who need to terminate the pregnancy by Curettage at Naresuan university</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hospital</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n= 30 </a:t>
            </a:r>
            <a:r>
              <a:rPr lang="hi-IN" sz="2400">
                <a:solidFill>
                  <a:srgbClr val="FFFFFF"/>
                </a:solidFill>
                <a:latin typeface="Times New Roman" pitchFamily="18" charset="0"/>
                <a:cs typeface="Browallia New" pitchFamily="34" charset="-34"/>
              </a:rPr>
              <a:t>คน</a:t>
            </a:r>
            <a:r>
              <a:rPr lang="th-TH" sz="2400">
                <a:solidFill>
                  <a:srgbClr val="FFFFFF"/>
                </a:solidFill>
                <a:latin typeface="Times New Roman" pitchFamily="18" charset="0"/>
                <a:cs typeface="Browallia New" pitchFamily="34" charset="-34"/>
              </a:rPr>
              <a:t>)</a:t>
            </a:r>
          </a:p>
          <a:p>
            <a:pPr marL="730250" lvl="1" indent="-273050" eaLnBrk="0" hangingPunct="0">
              <a:spcBef>
                <a:spcPts val="700"/>
              </a:spcBef>
              <a:buClr>
                <a:srgbClr val="FFFFFF"/>
              </a:buClr>
              <a:buFont typeface="Wingdings" pitchFamily="2" charset="2"/>
              <a:buChar char=""/>
              <a:tabLst>
                <a:tab pos="330200" algn="l"/>
                <a:tab pos="787400" algn="l"/>
                <a:tab pos="1244600" algn="l"/>
                <a:tab pos="1701800" algn="l"/>
                <a:tab pos="2159000" algn="l"/>
                <a:tab pos="2616200" algn="l"/>
                <a:tab pos="3073400" algn="l"/>
                <a:tab pos="3530600" algn="l"/>
                <a:tab pos="3987800" algn="l"/>
                <a:tab pos="4445000" algn="l"/>
                <a:tab pos="4902200" algn="l"/>
                <a:tab pos="5359400" algn="l"/>
                <a:tab pos="5816600" algn="l"/>
                <a:tab pos="6273800" algn="l"/>
                <a:tab pos="6731000" algn="l"/>
                <a:tab pos="7188200" algn="l"/>
                <a:tab pos="7645400" algn="l"/>
                <a:tab pos="8102600" algn="l"/>
                <a:tab pos="8559800" algn="l"/>
                <a:tab pos="9017000" algn="l"/>
                <a:tab pos="9474200" algn="l"/>
              </a:tabLst>
            </a:pP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abnormal pregnant women in first trimester who need to terminate the pregnancy by MVA at Naresuan university</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hospital</a:t>
            </a:r>
            <a:r>
              <a:rPr lang="th-TH" sz="2400">
                <a:solidFill>
                  <a:srgbClr val="FFFFFF"/>
                </a:solidFill>
                <a:latin typeface="Times New Roman" pitchFamily="18" charset="0"/>
                <a:cs typeface="Browallia New" pitchFamily="34" charset="-34"/>
              </a:rPr>
              <a:t> (</a:t>
            </a:r>
            <a:r>
              <a:rPr lang="en-US" sz="2400">
                <a:solidFill>
                  <a:srgbClr val="FFFFFF"/>
                </a:solidFill>
                <a:latin typeface="Times New Roman" pitchFamily="18" charset="0"/>
                <a:cs typeface="Browallia New" pitchFamily="34" charset="-34"/>
              </a:rPr>
              <a:t>n= 7 </a:t>
            </a:r>
            <a:r>
              <a:rPr lang="hi-IN" sz="2400">
                <a:solidFill>
                  <a:srgbClr val="FFFFFF"/>
                </a:solidFill>
                <a:latin typeface="Times New Roman" pitchFamily="18" charset="0"/>
                <a:cs typeface="Browallia New" pitchFamily="34" charset="-34"/>
              </a:rPr>
              <a:t>คน</a:t>
            </a:r>
            <a:r>
              <a:rPr lang="th-TH" sz="2400">
                <a:solidFill>
                  <a:srgbClr val="FFFFFF"/>
                </a:solidFill>
                <a:latin typeface="Times New Roman" pitchFamily="18" charset="0"/>
                <a:cs typeface="Browallia New" pitchFamily="34" charset="-34"/>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ngsana New"/>
      </a:majorFont>
      <a:minorFont>
        <a:latin typeface="Calibri"/>
        <a:ea typeface=""/>
        <a:cs typeface="Cordia New"/>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2800" b="0" i="0" u="none" strike="noStrike" cap="none" normalizeH="0" baseline="0" smtClean="0">
            <a:ln>
              <a:noFill/>
            </a:ln>
            <a:solidFill>
              <a:schemeClr val="bg1"/>
            </a:solidFill>
            <a:effectLst/>
            <a:latin typeface="Arial" pitchFamily="34" charset="0"/>
            <a:cs typeface="Angsana New" pitchFamily="18" charset="-34"/>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2800" b="0" i="0" u="none" strike="noStrike" cap="none" normalizeH="0" baseline="0" smtClean="0">
            <a:ln>
              <a:noFill/>
            </a:ln>
            <a:solidFill>
              <a:schemeClr val="bg1"/>
            </a:solidFill>
            <a:effectLst/>
            <a:latin typeface="Arial" pitchFamily="34" charset="0"/>
            <a:cs typeface="Angsana New" pitchFamily="18" charset="-34"/>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1898</TotalTime>
  <Words>2102</Words>
  <Application>Microsoft Office PowerPoint</Application>
  <PresentationFormat>On-screen Show (4:3)</PresentationFormat>
  <Paragraphs>640</Paragraphs>
  <Slides>42</Slides>
  <Notes>42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Results</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Recommendation</vt:lpstr>
      <vt:lpstr>Slide 39</vt:lpstr>
      <vt:lpstr>References</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ภาพนิ่ง 1</dc:title>
  <dc:creator>iLLuSioN</dc:creator>
  <cp:lastModifiedBy>hsri</cp:lastModifiedBy>
  <cp:revision>144</cp:revision>
  <cp:lastPrinted>1601-01-01T00:00:00Z</cp:lastPrinted>
  <dcterms:created xsi:type="dcterms:W3CDTF">2010-11-24T22:21:38Z</dcterms:created>
  <dcterms:modified xsi:type="dcterms:W3CDTF">2012-11-05T06:07:23Z</dcterms:modified>
</cp:coreProperties>
</file>